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6" r:id="rId2"/>
    <p:sldId id="261" r:id="rId3"/>
    <p:sldId id="279" r:id="rId4"/>
    <p:sldId id="260" r:id="rId5"/>
    <p:sldId id="280" r:id="rId6"/>
    <p:sldId id="259" r:id="rId7"/>
    <p:sldId id="281" r:id="rId8"/>
    <p:sldId id="282" r:id="rId9"/>
    <p:sldId id="283" r:id="rId10"/>
    <p:sldId id="265" r:id="rId11"/>
    <p:sldId id="284" r:id="rId12"/>
    <p:sldId id="262" r:id="rId13"/>
    <p:sldId id="290" r:id="rId14"/>
    <p:sldId id="295" r:id="rId15"/>
    <p:sldId id="296" r:id="rId16"/>
    <p:sldId id="285" r:id="rId17"/>
    <p:sldId id="258" r:id="rId18"/>
    <p:sldId id="286" r:id="rId19"/>
    <p:sldId id="287" r:id="rId20"/>
    <p:sldId id="266" r:id="rId21"/>
    <p:sldId id="288" r:id="rId22"/>
    <p:sldId id="289" r:id="rId23"/>
    <p:sldId id="291" r:id="rId24"/>
    <p:sldId id="264" r:id="rId25"/>
    <p:sldId id="292" r:id="rId26"/>
    <p:sldId id="293" r:id="rId27"/>
    <p:sldId id="294" r:id="rId28"/>
    <p:sldId id="268" r:id="rId29"/>
    <p:sldId id="299" r:id="rId30"/>
    <p:sldId id="300" r:id="rId31"/>
    <p:sldId id="301" r:id="rId32"/>
    <p:sldId id="267" r:id="rId33"/>
    <p:sldId id="297" r:id="rId34"/>
    <p:sldId id="298" r:id="rId35"/>
    <p:sldId id="269" r:id="rId36"/>
    <p:sldId id="302" r:id="rId37"/>
    <p:sldId id="303" r:id="rId38"/>
    <p:sldId id="304" r:id="rId39"/>
    <p:sldId id="270" r:id="rId40"/>
    <p:sldId id="273" r:id="rId41"/>
    <p:sldId id="305" r:id="rId42"/>
    <p:sldId id="276" r:id="rId43"/>
    <p:sldId id="271" r:id="rId44"/>
    <p:sldId id="272" r:id="rId45"/>
    <p:sldId id="274" r:id="rId46"/>
    <p:sldId id="275" r:id="rId47"/>
    <p:sldId id="277" r:id="rId48"/>
    <p:sldId id="278" r:id="rId4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98A29A-6E98-4C29-A86C-1F3BE6C45CC1}" type="datetimeFigureOut">
              <a:rPr lang="zh-CN" altLang="en-US" smtClean="0"/>
              <a:pPr/>
              <a:t>2017/8/1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AD2DC-B8F7-4BD7-9DB6-834E82549BF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113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2772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215CEE-BCC7-4500-8F02-F274085D0BAE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zh-CN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787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7892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B0899F2-9EC5-48AD-904F-5B4ECAD07030}" type="slidenum">
              <a:rPr lang="zh-CN" altLang="en-US" sz="1200">
                <a:latin typeface="+mn-lt"/>
                <a:ea typeface="+mn-ea"/>
              </a:rPr>
              <a:pPr algn="r">
                <a:defRPr/>
              </a:pPr>
              <a:t>32</a:t>
            </a:fld>
            <a:endParaRPr lang="en-US" altLang="zh-CN" sz="1200">
              <a:latin typeface="+mn-lt"/>
              <a:ea typeface="+mn-ea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73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73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3012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1748EFC-CDB1-4460-8779-A3D3BFEA8582}" type="slidenum">
              <a:rPr lang="zh-CN" altLang="en-US" sz="1200">
                <a:latin typeface="+mn-lt"/>
                <a:ea typeface="+mn-ea"/>
              </a:rPr>
              <a:pPr algn="r">
                <a:defRPr/>
              </a:pPr>
              <a:t>35</a:t>
            </a:fld>
            <a:endParaRPr lang="en-US" altLang="zh-CN" sz="1200">
              <a:latin typeface="+mn-lt"/>
              <a:ea typeface="+mn-ea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576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0964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A6A8BD8-A4BE-4CAD-AD93-BB30101D2E06}" type="slidenum">
              <a:rPr lang="zh-CN" altLang="en-US" sz="1200">
                <a:latin typeface="+mn-lt"/>
                <a:ea typeface="+mn-ea"/>
              </a:rPr>
              <a:pPr algn="r">
                <a:defRPr/>
              </a:pPr>
              <a:t>39</a:t>
            </a:fld>
            <a:endParaRPr lang="en-US" altLang="zh-CN" sz="1200">
              <a:latin typeface="+mn-lt"/>
              <a:ea typeface="+mn-ea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0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509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4036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6D6C313-9168-4DEB-BECE-E9A1508D28C8}" type="slidenum">
              <a:rPr lang="zh-CN" altLang="en-US" sz="1200">
                <a:latin typeface="+mn-lt"/>
                <a:ea typeface="+mn-ea"/>
                <a:cs typeface="Times New Roman" pitchFamily="18" charset="0"/>
              </a:rPr>
              <a:pPr algn="r">
                <a:defRPr/>
              </a:pPr>
              <a:t>40</a:t>
            </a:fld>
            <a:endParaRPr lang="en-US" altLang="zh-CN" sz="1200">
              <a:latin typeface="+mn-lt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00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600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1988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AB9A96D-1A27-478E-B55D-302E558B9D9A}" type="slidenum">
              <a:rPr lang="zh-CN" altLang="en-US" sz="1200">
                <a:latin typeface="+mn-lt"/>
                <a:ea typeface="+mn-ea"/>
              </a:rPr>
              <a:pPr algn="r">
                <a:defRPr/>
              </a:pPr>
              <a:t>43</a:t>
            </a:fld>
            <a:endParaRPr lang="en-US" altLang="zh-CN" sz="1200">
              <a:latin typeface="+mn-lt"/>
              <a:ea typeface="+mn-ea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19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419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7892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895FBAB-B436-40E3-9616-82A0D941E40A}" type="slidenum">
              <a:rPr lang="zh-CN" altLang="en-US" sz="1200">
                <a:latin typeface="+mn-lt"/>
                <a:ea typeface="+mn-ea"/>
              </a:rPr>
              <a:pPr algn="r">
                <a:defRPr/>
              </a:pPr>
              <a:t>44</a:t>
            </a:fld>
            <a:endParaRPr lang="en-US" altLang="zh-CN" sz="1200">
              <a:latin typeface="+mn-lt"/>
              <a:ea typeface="+mn-ea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2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2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003524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187E62F-0A94-4D39-A551-DD653A73762A}" type="slidenum">
              <a:rPr lang="zh-CN" altLang="en-US" sz="1200">
                <a:latin typeface="Calibri" pitchFamily="34" charset="0"/>
              </a:rPr>
              <a:pPr algn="r"/>
              <a:t>45</a:t>
            </a:fld>
            <a:endParaRPr lang="en-US" altLang="zh-CN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069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490527C-94B4-46A6-90C5-8541890FB6EA}" type="slidenum">
              <a:rPr lang="zh-CN" altLang="en-US" sz="1200">
                <a:latin typeface="+mn-lt"/>
                <a:ea typeface="+mn-ea"/>
                <a:cs typeface="Times New Roman" pitchFamily="18" charset="0"/>
              </a:rPr>
              <a:pPr algn="r">
                <a:defRPr/>
              </a:pPr>
              <a:t>46</a:t>
            </a:fld>
            <a:endParaRPr lang="en-US" altLang="zh-CN" sz="1200">
              <a:latin typeface="+mn-lt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21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321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5892632-5BF1-4FE3-A8B5-C1A9F8E8C3A9}" type="slidenum">
              <a:rPr lang="zh-CN" altLang="en-US" sz="1200">
                <a:latin typeface="+mn-lt"/>
                <a:ea typeface="+mn-ea"/>
                <a:cs typeface="Times New Roman" pitchFamily="18" charset="0"/>
              </a:rPr>
              <a:pPr algn="r">
                <a:defRPr/>
              </a:pPr>
              <a:t>47</a:t>
            </a:fld>
            <a:endParaRPr lang="en-US" altLang="zh-CN" sz="1200">
              <a:latin typeface="+mn-lt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55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755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65C07FFD-3FBF-4413-B738-27B85B4829C5}" type="slidenum">
              <a:rPr lang="zh-CN" altLang="en-US" sz="1200">
                <a:latin typeface="+mn-lt"/>
                <a:ea typeface="+mn-ea"/>
              </a:rPr>
              <a:pPr algn="r">
                <a:defRPr/>
              </a:pPr>
              <a:t>48</a:t>
            </a:fld>
            <a:endParaRPr lang="en-US" altLang="zh-CN" sz="1200">
              <a:latin typeface="+mn-lt"/>
              <a:ea typeface="+mn-ea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035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5060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610B7B87-296E-4B2B-9270-1439328965C6}" type="slidenum">
              <a:rPr lang="zh-CN" altLang="en-US" sz="1200">
                <a:latin typeface="+mn-lt"/>
                <a:ea typeface="+mn-ea"/>
              </a:rPr>
              <a:pPr algn="r">
                <a:defRPr/>
              </a:pPr>
              <a:t>4</a:t>
            </a:fld>
            <a:endParaRPr lang="zh-CN" altLang="en-US" sz="1200">
              <a:latin typeface="+mn-lt"/>
              <a:ea typeface="+mn-ea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517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3012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67119A72-5F5F-4057-82E2-AB088A1F6EA4}" type="slidenum">
              <a:rPr lang="zh-CN" altLang="en-US" sz="1200">
                <a:latin typeface="+mn-lt"/>
                <a:ea typeface="+mn-ea"/>
              </a:rPr>
              <a:pPr algn="r">
                <a:defRPr/>
              </a:pPr>
              <a:t>6</a:t>
            </a:fld>
            <a:endParaRPr lang="zh-CN" altLang="en-US" sz="1200">
              <a:latin typeface="+mn-lt"/>
              <a:ea typeface="+mn-ea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4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4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1988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FDB5E6D-72A9-40DF-8181-3A5FB9442B09}" type="slidenum">
              <a:rPr lang="zh-CN" altLang="en-US" sz="1200">
                <a:latin typeface="+mn-lt"/>
                <a:ea typeface="+mn-ea"/>
              </a:rPr>
              <a:pPr algn="r">
                <a:defRPr/>
              </a:pPr>
              <a:t>10</a:t>
            </a:fld>
            <a:endParaRPr lang="en-US" altLang="zh-CN" sz="1200">
              <a:latin typeface="+mn-lt"/>
              <a:ea typeface="+mn-ea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2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4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3012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84011A3-E35D-40E0-BF06-6024EB83D5ED}" type="slidenum">
              <a:rPr lang="zh-CN" altLang="en-US" sz="1200">
                <a:latin typeface="+mn-lt"/>
                <a:ea typeface="+mn-ea"/>
              </a:rPr>
              <a:pPr algn="r">
                <a:defRPr/>
              </a:pPr>
              <a:t>12</a:t>
            </a:fld>
            <a:endParaRPr lang="zh-CN" altLang="en-US" sz="1200">
              <a:latin typeface="+mn-lt"/>
              <a:ea typeface="+mn-ea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438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3012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03483431-D0E8-450F-95A8-DB71DD9AE3CE}" type="slidenum">
              <a:rPr lang="zh-CN" altLang="en-US" sz="1200">
                <a:latin typeface="+mn-lt"/>
                <a:ea typeface="+mn-ea"/>
              </a:rPr>
              <a:pPr algn="r">
                <a:defRPr/>
              </a:pPr>
              <a:t>17</a:t>
            </a:fld>
            <a:endParaRPr lang="zh-CN" altLang="en-US" sz="1200">
              <a:latin typeface="+mn-lt"/>
              <a:ea typeface="+mn-ea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8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68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0964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9C0AE19-81C0-48B6-A8E3-60D9691FD876}" type="slidenum">
              <a:rPr lang="zh-CN" altLang="en-US" sz="1200">
                <a:latin typeface="+mn-lt"/>
                <a:ea typeface="+mn-ea"/>
              </a:rPr>
              <a:pPr algn="r">
                <a:defRPr/>
              </a:pPr>
              <a:t>20</a:t>
            </a:fld>
            <a:endParaRPr lang="en-US" altLang="zh-CN" sz="1200">
              <a:latin typeface="+mn-lt"/>
              <a:ea typeface="+mn-ea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0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203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7892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FE365FE8-375F-448F-BA01-9D105658FDAA}" type="slidenum">
              <a:rPr lang="zh-CN" altLang="en-US" sz="1200">
                <a:latin typeface="+mn-lt"/>
                <a:ea typeface="+mn-ea"/>
              </a:rPr>
              <a:pPr algn="r">
                <a:defRPr/>
              </a:pPr>
              <a:t>24</a:t>
            </a:fld>
            <a:endParaRPr lang="zh-CN" altLang="en-US" sz="1200">
              <a:latin typeface="+mn-lt"/>
              <a:ea typeface="+mn-ea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811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5811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4036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C6AFD4C4-EF8F-4C70-8720-55E0C740BE8E}" type="slidenum">
              <a:rPr lang="zh-CN" altLang="en-US" sz="1200">
                <a:latin typeface="+mn-lt"/>
                <a:ea typeface="+mn-ea"/>
              </a:rPr>
              <a:pPr algn="r">
                <a:defRPr/>
              </a:pPr>
              <a:t>28</a:t>
            </a:fld>
            <a:endParaRPr lang="en-US" altLang="zh-CN" sz="1200">
              <a:latin typeface="+mn-lt"/>
              <a:ea typeface="+mn-ea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A358-64D4-4ABA-8E8B-177AD22241C8}" type="datetimeFigureOut">
              <a:rPr lang="zh-CN" altLang="en-US" smtClean="0"/>
              <a:pPr/>
              <a:t>2017/8/1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E80E-B205-4F38-8A6F-CC55CAFB6F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A358-64D4-4ABA-8E8B-177AD22241C8}" type="datetimeFigureOut">
              <a:rPr lang="zh-CN" altLang="en-US" smtClean="0"/>
              <a:pPr/>
              <a:t>2017/8/1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E80E-B205-4F38-8A6F-CC55CAFB6F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A358-64D4-4ABA-8E8B-177AD22241C8}" type="datetimeFigureOut">
              <a:rPr lang="zh-CN" altLang="en-US" smtClean="0"/>
              <a:pPr/>
              <a:t>2017/8/1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E80E-B205-4F38-8A6F-CC55CAFB6F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A358-64D4-4ABA-8E8B-177AD22241C8}" type="datetimeFigureOut">
              <a:rPr lang="zh-CN" altLang="en-US" smtClean="0"/>
              <a:pPr/>
              <a:t>2017/8/1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E80E-B205-4F38-8A6F-CC55CAFB6F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A358-64D4-4ABA-8E8B-177AD22241C8}" type="datetimeFigureOut">
              <a:rPr lang="zh-CN" altLang="en-US" smtClean="0"/>
              <a:pPr/>
              <a:t>2017/8/1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E80E-B205-4F38-8A6F-CC55CAFB6F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A358-64D4-4ABA-8E8B-177AD22241C8}" type="datetimeFigureOut">
              <a:rPr lang="zh-CN" altLang="en-US" smtClean="0"/>
              <a:pPr/>
              <a:t>2017/8/1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E80E-B205-4F38-8A6F-CC55CAFB6F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A358-64D4-4ABA-8E8B-177AD22241C8}" type="datetimeFigureOut">
              <a:rPr lang="zh-CN" altLang="en-US" smtClean="0"/>
              <a:pPr/>
              <a:t>2017/8/1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E80E-B205-4F38-8A6F-CC55CAFB6F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A358-64D4-4ABA-8E8B-177AD22241C8}" type="datetimeFigureOut">
              <a:rPr lang="zh-CN" altLang="en-US" smtClean="0"/>
              <a:pPr/>
              <a:t>2017/8/1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E80E-B205-4F38-8A6F-CC55CAFB6F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A358-64D4-4ABA-8E8B-177AD22241C8}" type="datetimeFigureOut">
              <a:rPr lang="zh-CN" altLang="en-US" smtClean="0"/>
              <a:pPr/>
              <a:t>2017/8/1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E80E-B205-4F38-8A6F-CC55CAFB6F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A358-64D4-4ABA-8E8B-177AD22241C8}" type="datetimeFigureOut">
              <a:rPr lang="zh-CN" altLang="en-US" smtClean="0"/>
              <a:pPr/>
              <a:t>2017/8/1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E80E-B205-4F38-8A6F-CC55CAFB6F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A358-64D4-4ABA-8E8B-177AD22241C8}" type="datetimeFigureOut">
              <a:rPr lang="zh-CN" altLang="en-US" smtClean="0"/>
              <a:pPr/>
              <a:t>2017/8/1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E80E-B205-4F38-8A6F-CC55CAFB6F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0A358-64D4-4ABA-8E8B-177AD22241C8}" type="datetimeFigureOut">
              <a:rPr lang="zh-CN" altLang="en-US" smtClean="0"/>
              <a:pPr/>
              <a:t>2017/8/1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3E80E-B205-4F38-8A6F-CC55CAFB6F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Word_97_-_2003___4.doc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Word_97_-_2003___5.doc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Microsoft_Office_Word_97_-_2003___6.doc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Microsoft_Office_Word_97_-_2003___7.doc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Microsoft_Office_Word_97_-_2003___8.doc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Microsoft_Office_Word_97_-_2003___9.doc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Microsoft_Office_Word_97_-_2003___10.doc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Microsoft_Office_Word_97_-_2003___11.doc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Microsoft_Office_Word_97_-_2003___12.doc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__2.doc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Microsoft_Office_Word_97_-_2003___13.doc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14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Microsoft_Office_Word_97_-_2003___15.doc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Microsoft_Office_Word_97_-_2003___16.doc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Microsoft_Office_Word_97_-_2003___17.doc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Microsoft_Office_Word_97_-_2003___18.doc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Microsoft_Office_Word_97_-_2003___19.doc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Microsoft_Office_Word_97_-_2003___20.doc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Word_97_-_2003___3.doc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短语归纳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468313" y="1233488"/>
          <a:ext cx="9753600" cy="4859337"/>
        </p:xfrm>
        <a:graphic>
          <a:graphicData uri="http://schemas.openxmlformats.org/presentationml/2006/ole">
            <p:oleObj spid="_x0000_s8194" name="文档" r:id="rId4" imgW="9752563" imgH="4870573" progId="Word.Document.8">
              <p:embed/>
            </p:oleObj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332656"/>
            <a:ext cx="9144000" cy="9140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/>
              <a:t>1. The meeting has</a:t>
            </a:r>
            <a:r>
              <a:rPr lang="en-US" altLang="zh-CN" sz="2800" b="1" u="sng" dirty="0" smtClean="0"/>
              <a:t>                       </a:t>
            </a:r>
            <a:r>
              <a:rPr lang="en-US" altLang="zh-CN" sz="2800" b="1" dirty="0" smtClean="0"/>
              <a:t> till next week because of the bad weather.</a:t>
            </a:r>
          </a:p>
          <a:p>
            <a:r>
              <a:rPr lang="en-US" altLang="zh-CN" sz="2800" b="1" dirty="0" smtClean="0"/>
              <a:t>2. Fortunately, we </a:t>
            </a:r>
            <a:r>
              <a:rPr lang="en-US" altLang="zh-CN" sz="2800" b="1" u="sng" dirty="0" smtClean="0"/>
              <a:t>             </a:t>
            </a:r>
            <a:r>
              <a:rPr lang="en-US" altLang="zh-CN" sz="2800" b="1" dirty="0" smtClean="0"/>
              <a:t> the fire at last. </a:t>
            </a:r>
          </a:p>
          <a:p>
            <a:r>
              <a:rPr lang="en-US" altLang="zh-CN" sz="2800" b="1" dirty="0" smtClean="0"/>
              <a:t>3. Mary is really good at taking notes in class. </a:t>
            </a:r>
          </a:p>
          <a:p>
            <a:r>
              <a:rPr lang="en-US" altLang="zh-CN" sz="2800" b="1" dirty="0" smtClean="0"/>
              <a:t>    She can</a:t>
            </a:r>
            <a:r>
              <a:rPr lang="en-US" altLang="zh-CN" sz="2800" b="1" u="sng" dirty="0" smtClean="0"/>
              <a:t>             </a:t>
            </a:r>
            <a:r>
              <a:rPr lang="en-US" altLang="zh-CN" sz="2800" b="1" dirty="0" smtClean="0"/>
              <a:t>almost every word her teacher says. </a:t>
            </a:r>
          </a:p>
          <a:p>
            <a:r>
              <a:rPr lang="en-US" altLang="zh-CN" sz="2800" b="1" dirty="0" smtClean="0"/>
              <a:t>4. They </a:t>
            </a:r>
            <a:r>
              <a:rPr lang="en-US" altLang="zh-CN" sz="2800" b="1" u="sng" dirty="0" smtClean="0"/>
              <a:t>            </a:t>
            </a:r>
            <a:r>
              <a:rPr lang="en-US" altLang="zh-CN" sz="2800" b="1" dirty="0" smtClean="0"/>
              <a:t> a notice there, saying, </a:t>
            </a:r>
            <a:r>
              <a:rPr lang="zh-CN" altLang="zh-CN" sz="2800" b="1" dirty="0" smtClean="0"/>
              <a:t>“</a:t>
            </a:r>
            <a:r>
              <a:rPr lang="en-US" altLang="zh-CN" sz="2800" b="1" dirty="0" smtClean="0"/>
              <a:t>Keep off the grass.</a:t>
            </a:r>
            <a:r>
              <a:rPr lang="zh-CN" altLang="zh-CN" sz="2800" b="1" dirty="0" smtClean="0"/>
              <a:t>”</a:t>
            </a:r>
            <a:r>
              <a:rPr lang="en-US" altLang="zh-CN" sz="2800" b="1" dirty="0" smtClean="0"/>
              <a:t>  </a:t>
            </a:r>
          </a:p>
          <a:p>
            <a:r>
              <a:rPr lang="en-US" altLang="zh-CN" sz="2800" b="1" dirty="0" smtClean="0"/>
              <a:t>5. The fire </a:t>
            </a:r>
            <a:r>
              <a:rPr lang="en-US" altLang="zh-CN" sz="2800" b="1" u="sng" dirty="0" smtClean="0"/>
              <a:t>             </a:t>
            </a:r>
            <a:r>
              <a:rPr lang="en-US" altLang="zh-CN" sz="2800" b="1" dirty="0" smtClean="0"/>
              <a:t> finally with the help of the firefighters.</a:t>
            </a:r>
          </a:p>
          <a:p>
            <a:r>
              <a:rPr lang="en-US" altLang="zh-CN" sz="2800" b="1" dirty="0" smtClean="0"/>
              <a:t>6.How can you </a:t>
            </a:r>
            <a:r>
              <a:rPr lang="en-US" altLang="zh-CN" sz="2800" b="1" u="sng" dirty="0" smtClean="0"/>
              <a:t>             </a:t>
            </a:r>
            <a:r>
              <a:rPr lang="en-US" altLang="zh-CN" sz="2800" b="1" dirty="0" smtClean="0"/>
              <a:t>such a rude person for so long a time ? </a:t>
            </a:r>
          </a:p>
          <a:p>
            <a:r>
              <a:rPr lang="en-US" altLang="zh-CN" sz="2800" b="1" dirty="0" smtClean="0"/>
              <a:t>7. The tall buildings were   </a:t>
            </a:r>
            <a:r>
              <a:rPr lang="en-US" altLang="zh-CN" sz="2800" b="1" u="sng" dirty="0" smtClean="0"/>
              <a:t>           .</a:t>
            </a:r>
          </a:p>
          <a:p>
            <a:pPr marL="514350" indent="-514350"/>
            <a:r>
              <a:rPr lang="en-US" altLang="zh-CN" sz="2800" b="1" dirty="0" smtClean="0"/>
              <a:t>8. The plan you </a:t>
            </a:r>
            <a:r>
              <a:rPr lang="en-US" altLang="zh-CN" sz="2800" b="1" u="sng" dirty="0" smtClean="0"/>
              <a:t>                     </a:t>
            </a:r>
            <a:r>
              <a:rPr lang="en-US" altLang="zh-CN" sz="2800" b="1" dirty="0" smtClean="0"/>
              <a:t>at</a:t>
            </a:r>
            <a:r>
              <a:rPr lang="en-US" altLang="zh-CN" sz="2800" b="1" u="sng" dirty="0" smtClean="0"/>
              <a:t> </a:t>
            </a:r>
            <a:r>
              <a:rPr lang="en-US" altLang="zh-CN" sz="2800" b="1" dirty="0" smtClean="0"/>
              <a:t>the meeting is very good.   </a:t>
            </a:r>
          </a:p>
          <a:p>
            <a:pPr marL="514350" indent="-514350"/>
            <a:r>
              <a:rPr lang="en-US" altLang="zh-CN" sz="2800" b="1" dirty="0" smtClean="0"/>
              <a:t>9. Since it’s late, I’ll </a:t>
            </a:r>
            <a:r>
              <a:rPr lang="en-US" altLang="zh-CN" sz="2800" b="1" u="sng" dirty="0" smtClean="0"/>
              <a:t>      </a:t>
            </a:r>
            <a:r>
              <a:rPr lang="en-US" altLang="zh-CN" sz="2800" b="1" dirty="0" smtClean="0"/>
              <a:t> you </a:t>
            </a:r>
            <a:r>
              <a:rPr lang="en-US" altLang="zh-CN" sz="2800" b="1" u="sng" dirty="0" smtClean="0"/>
              <a:t>      </a:t>
            </a:r>
            <a:r>
              <a:rPr lang="en-US" altLang="zh-CN" sz="2800" b="1" dirty="0" smtClean="0"/>
              <a:t>for the night.</a:t>
            </a:r>
            <a:endParaRPr lang="zh-CN" altLang="zh-CN" sz="2800" b="1" dirty="0" smtClean="0"/>
          </a:p>
          <a:p>
            <a:endParaRPr lang="zh-CN" altLang="zh-CN" sz="2800" dirty="0" smtClean="0"/>
          </a:p>
          <a:p>
            <a:endParaRPr lang="en-US" altLang="zh-CN" sz="2800" dirty="0" smtClean="0"/>
          </a:p>
          <a:p>
            <a:endParaRPr lang="en-US" altLang="zh-CN" sz="2800" dirty="0" smtClean="0"/>
          </a:p>
          <a:p>
            <a:endParaRPr lang="en-US" altLang="zh-CN" sz="2800" dirty="0" smtClean="0"/>
          </a:p>
          <a:p>
            <a:endParaRPr lang="en-US" altLang="zh-CN" sz="2800" dirty="0" smtClean="0"/>
          </a:p>
          <a:p>
            <a:endParaRPr lang="en-US" altLang="zh-CN" sz="2800" dirty="0" smtClean="0"/>
          </a:p>
          <a:p>
            <a:endParaRPr lang="en-US" altLang="zh-CN" sz="2800" dirty="0" smtClean="0"/>
          </a:p>
          <a:p>
            <a:endParaRPr lang="zh-CN" altLang="en-US" sz="2800" dirty="0"/>
          </a:p>
        </p:txBody>
      </p:sp>
      <p:sp>
        <p:nvSpPr>
          <p:cNvPr id="3" name="矩形 2"/>
          <p:cNvSpPr/>
          <p:nvPr/>
        </p:nvSpPr>
        <p:spPr>
          <a:xfrm>
            <a:off x="2915816" y="260648"/>
            <a:ext cx="19845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been put off</a:t>
            </a:r>
          </a:p>
        </p:txBody>
      </p:sp>
      <p:sp>
        <p:nvSpPr>
          <p:cNvPr id="4" name="矩形 3"/>
          <p:cNvSpPr/>
          <p:nvPr/>
        </p:nvSpPr>
        <p:spPr>
          <a:xfrm>
            <a:off x="2555776" y="1052736"/>
            <a:ext cx="13452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 put out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43608" y="1916832"/>
            <a:ext cx="16692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 put down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43608" y="2420888"/>
            <a:ext cx="114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put up</a:t>
            </a:r>
            <a:endParaRPr lang="zh-CN" altLang="en-US" sz="2800" dirty="0"/>
          </a:p>
        </p:txBody>
      </p:sp>
      <p:sp>
        <p:nvSpPr>
          <p:cNvPr id="7" name="矩形 6"/>
          <p:cNvSpPr/>
          <p:nvPr/>
        </p:nvSpPr>
        <p:spPr>
          <a:xfrm>
            <a:off x="1259632" y="3140968"/>
            <a:ext cx="19102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was put out</a:t>
            </a:r>
            <a:endParaRPr lang="zh-CN" altLang="en-US" sz="2800" dirty="0"/>
          </a:p>
        </p:txBody>
      </p:sp>
      <p:sp>
        <p:nvSpPr>
          <p:cNvPr id="8" name="矩形 7"/>
          <p:cNvSpPr/>
          <p:nvPr/>
        </p:nvSpPr>
        <p:spPr>
          <a:xfrm>
            <a:off x="1691680" y="4005064"/>
            <a:ext cx="18726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put up with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4211960" y="4509120"/>
            <a:ext cx="12250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put up </a:t>
            </a:r>
            <a:endParaRPr lang="zh-CN" altLang="en-US" sz="2800" dirty="0"/>
          </a:p>
        </p:txBody>
      </p:sp>
      <p:sp>
        <p:nvSpPr>
          <p:cNvPr id="10" name="矩形 9"/>
          <p:cNvSpPr/>
          <p:nvPr/>
        </p:nvSpPr>
        <p:spPr>
          <a:xfrm>
            <a:off x="2339752" y="5013176"/>
            <a:ext cx="19157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put forward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771800" y="5805264"/>
            <a:ext cx="9284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   put</a:t>
            </a:r>
            <a:endParaRPr lang="zh-CN" altLang="en-US" sz="2800" dirty="0"/>
          </a:p>
        </p:txBody>
      </p:sp>
      <p:sp>
        <p:nvSpPr>
          <p:cNvPr id="12" name="矩形 11"/>
          <p:cNvSpPr/>
          <p:nvPr/>
        </p:nvSpPr>
        <p:spPr>
          <a:xfrm>
            <a:off x="4211960" y="5877272"/>
            <a:ext cx="5629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up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-642974" y="1"/>
          <a:ext cx="10607653" cy="6000768"/>
        </p:xfrm>
        <a:graphic>
          <a:graphicData uri="http://schemas.openxmlformats.org/presentationml/2006/ole">
            <p:oleObj spid="_x0000_s5122" name="文档" r:id="rId4" imgW="9706864" imgH="5107793" progId="Word.Document.8">
              <p:embed/>
            </p:oleObj>
          </a:graphicData>
        </a:graphic>
      </p:graphicFrame>
      <p:sp>
        <p:nvSpPr>
          <p:cNvPr id="3" name="矩形 2"/>
          <p:cNvSpPr/>
          <p:nvPr/>
        </p:nvSpPr>
        <p:spPr>
          <a:xfrm>
            <a:off x="2143108" y="5500702"/>
            <a:ext cx="564360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go all out      </a:t>
            </a:r>
            <a:r>
              <a:rPr lang="zh-CN" altLang="en-US" sz="3200" dirty="0" smtClean="0"/>
              <a:t>全力以赴</a:t>
            </a:r>
            <a:endParaRPr lang="en-US" altLang="zh-CN" sz="3200" dirty="0" smtClean="0"/>
          </a:p>
          <a:p>
            <a:r>
              <a:rPr lang="en-US" altLang="zh-CN" sz="3200" dirty="0" smtClean="0"/>
              <a:t>go on           </a:t>
            </a:r>
            <a:r>
              <a:rPr lang="zh-CN" altLang="en-US" sz="3200" dirty="0" smtClean="0"/>
              <a:t>继续，发生</a:t>
            </a:r>
            <a:endParaRPr lang="zh-CN" altLang="en-US" sz="3200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9144000" cy="94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They will </a:t>
            </a:r>
            <a:r>
              <a:rPr lang="en-US" sz="3200" dirty="0" smtClean="0">
                <a:solidFill>
                  <a:srgbClr val="FF0000"/>
                </a:solidFill>
              </a:rPr>
              <a:t>go all out</a:t>
            </a:r>
            <a:r>
              <a:rPr lang="en-US" sz="3200" dirty="0" smtClean="0"/>
              <a:t> to get exactly what they want </a:t>
            </a:r>
          </a:p>
          <a:p>
            <a:r>
              <a:rPr lang="zh-CN" altLang="en-US" sz="3200" dirty="0" smtClean="0"/>
              <a:t>  他们将尽最大努力实现自己的愿望。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The population failed to understand the necessity for the war to </a:t>
            </a:r>
            <a:r>
              <a:rPr lang="en-US" sz="3200" dirty="0" smtClean="0">
                <a:solidFill>
                  <a:srgbClr val="FF0000"/>
                </a:solidFill>
              </a:rPr>
              <a:t>go on</a:t>
            </a:r>
            <a:r>
              <a:rPr lang="en-US" sz="3200" dirty="0" smtClean="0"/>
              <a:t>. </a:t>
            </a:r>
          </a:p>
          <a:p>
            <a:r>
              <a:rPr lang="zh-CN" altLang="en-US" sz="3200" dirty="0" smtClean="0"/>
              <a:t>  人们不能理解那场战争再继续下去有什么必要。</a:t>
            </a:r>
            <a:endParaRPr lang="en-US" altLang="zh-CN" sz="3200" dirty="0" smtClean="0"/>
          </a:p>
          <a:p>
            <a:r>
              <a:rPr lang="en-US" sz="3200" dirty="0" smtClean="0"/>
              <a:t> You </a:t>
            </a:r>
            <a:r>
              <a:rPr lang="en-US" sz="3200" dirty="0" smtClean="0">
                <a:solidFill>
                  <a:srgbClr val="FF0000"/>
                </a:solidFill>
              </a:rPr>
              <a:t>go ahead</a:t>
            </a:r>
            <a:r>
              <a:rPr lang="en-US" sz="3200" dirty="0" smtClean="0"/>
              <a:t>, and we'll follow on. </a:t>
            </a:r>
          </a:p>
          <a:p>
            <a:r>
              <a:rPr lang="zh-CN" altLang="en-US" sz="3200" dirty="0" smtClean="0"/>
              <a:t>  你先走，我们随后就到</a:t>
            </a:r>
            <a:endParaRPr lang="en-US" altLang="zh-CN" sz="3200" dirty="0" smtClean="0"/>
          </a:p>
          <a:p>
            <a:r>
              <a:rPr lang="en-US" sz="3200" dirty="0" smtClean="0"/>
              <a:t>If you</a:t>
            </a:r>
            <a:r>
              <a:rPr lang="en-US" sz="3200" dirty="0" smtClean="0">
                <a:solidFill>
                  <a:srgbClr val="FF0000"/>
                </a:solidFill>
              </a:rPr>
              <a:t> go against</a:t>
            </a:r>
            <a:r>
              <a:rPr lang="en-US" sz="3200" dirty="0" smtClean="0"/>
              <a:t> nature, it will punish you. </a:t>
            </a:r>
          </a:p>
          <a:p>
            <a:r>
              <a:rPr lang="zh-CN" altLang="en-US" sz="3200" dirty="0" smtClean="0"/>
              <a:t>如果你违背了在自然，它就会惩罚你。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Interest rates </a:t>
            </a:r>
            <a:r>
              <a:rPr lang="en-US" sz="3200" dirty="0" smtClean="0">
                <a:solidFill>
                  <a:srgbClr val="FF0000"/>
                </a:solidFill>
              </a:rPr>
              <a:t>went up</a:t>
            </a:r>
            <a:r>
              <a:rPr lang="en-US" sz="3200" dirty="0" smtClean="0"/>
              <a:t> .</a:t>
            </a:r>
          </a:p>
          <a:p>
            <a:r>
              <a:rPr lang="zh-CN" altLang="en-US" sz="3200" dirty="0" smtClean="0"/>
              <a:t>利率上调了。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Income from sales tax </a:t>
            </a:r>
            <a:r>
              <a:rPr lang="en-US" sz="3200" dirty="0" smtClean="0">
                <a:solidFill>
                  <a:srgbClr val="FF0000"/>
                </a:solidFill>
              </a:rPr>
              <a:t>went down</a:t>
            </a:r>
            <a:r>
              <a:rPr lang="en-US" sz="3200" dirty="0" smtClean="0"/>
              <a:t> .</a:t>
            </a:r>
          </a:p>
          <a:p>
            <a:r>
              <a:rPr lang="zh-CN" altLang="en-US" sz="3200" dirty="0" smtClean="0"/>
              <a:t>来自销售税的收入下降了。</a:t>
            </a:r>
          </a:p>
          <a:p>
            <a:endParaRPr lang="en-US" altLang="zh-CN" sz="3200" dirty="0" smtClean="0"/>
          </a:p>
          <a:p>
            <a:endParaRPr lang="zh-CN" altLang="en-US" sz="3200" dirty="0" smtClean="0"/>
          </a:p>
          <a:p>
            <a:endParaRPr lang="zh-CN" altLang="en-US" sz="3200" dirty="0" smtClean="0"/>
          </a:p>
          <a:p>
            <a:endParaRPr lang="zh-CN" altLang="en-US" sz="3200" dirty="0" smtClean="0"/>
          </a:p>
          <a:p>
            <a:endParaRPr lang="zh-CN" altLang="en-US" sz="3200" dirty="0" smtClean="0"/>
          </a:p>
          <a:p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42852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He would </a:t>
            </a:r>
            <a:r>
              <a:rPr lang="en-US" sz="3200" dirty="0" smtClean="0">
                <a:solidFill>
                  <a:srgbClr val="FF0000"/>
                </a:solidFill>
              </a:rPr>
              <a:t>go over</a:t>
            </a:r>
            <a:r>
              <a:rPr lang="en-US" sz="3200" dirty="0" smtClean="0"/>
              <a:t> his work again and again until he felt he had it right .</a:t>
            </a:r>
          </a:p>
          <a:p>
            <a:r>
              <a:rPr lang="zh-CN" altLang="en-US" sz="3200" dirty="0" smtClean="0"/>
              <a:t>他会反复检查自己的工作直到他认为正确为止。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Did I</a:t>
            </a:r>
            <a:r>
              <a:rPr lang="en-US" sz="3200" dirty="0" smtClean="0">
                <a:solidFill>
                  <a:srgbClr val="FF0000"/>
                </a:solidFill>
              </a:rPr>
              <a:t> go over</a:t>
            </a:r>
            <a:r>
              <a:rPr lang="en-US" sz="3200" dirty="0" smtClean="0"/>
              <a:t> the lesson today? </a:t>
            </a:r>
          </a:p>
          <a:p>
            <a:r>
              <a:rPr lang="zh-CN" altLang="en-US" sz="3200" dirty="0" smtClean="0"/>
              <a:t>今天我复习功课了吗？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The bedroom light </a:t>
            </a:r>
            <a:r>
              <a:rPr lang="en-US" sz="3200" dirty="0" smtClean="0">
                <a:solidFill>
                  <a:srgbClr val="FF0000"/>
                </a:solidFill>
              </a:rPr>
              <a:t>went out</a:t>
            </a:r>
            <a:r>
              <a:rPr lang="en-US" sz="3200" dirty="0" smtClean="0"/>
              <a:t> after a moment. </a:t>
            </a:r>
          </a:p>
          <a:p>
            <a:r>
              <a:rPr lang="zh-CN" altLang="en-US" sz="3200" dirty="0" smtClean="0"/>
              <a:t>卧室里的灯过了一会儿就灭了。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My grandmother was becoming more and more sad and frail(</a:t>
            </a:r>
            <a:r>
              <a:rPr lang="zh-CN" altLang="en-US" sz="3200" dirty="0" smtClean="0"/>
              <a:t>虚弱</a:t>
            </a:r>
            <a:r>
              <a:rPr lang="en-US" sz="3200" dirty="0" smtClean="0"/>
              <a:t>) as the years </a:t>
            </a:r>
            <a:r>
              <a:rPr lang="en-US" sz="3200" dirty="0" smtClean="0">
                <a:solidFill>
                  <a:srgbClr val="FF0000"/>
                </a:solidFill>
              </a:rPr>
              <a:t>went by</a:t>
            </a:r>
            <a:r>
              <a:rPr lang="en-US" sz="3200" dirty="0" smtClean="0"/>
              <a:t>.</a:t>
            </a:r>
          </a:p>
          <a:p>
            <a:r>
              <a:rPr lang="zh-CN" altLang="en-US" sz="3200" dirty="0" smtClean="0"/>
              <a:t>随着时间的流逝，我的祖母变得日益伤感和虚弱。</a:t>
            </a:r>
            <a:endParaRPr lang="en-US" altLang="zh-CN" sz="3200" dirty="0" smtClean="0"/>
          </a:p>
          <a:p>
            <a:r>
              <a:rPr lang="en-US" sz="3200" dirty="0" smtClean="0"/>
              <a:t>He </a:t>
            </a:r>
            <a:r>
              <a:rPr lang="en-US" sz="3200" dirty="0" smtClean="0">
                <a:solidFill>
                  <a:srgbClr val="FF0000"/>
                </a:solidFill>
              </a:rPr>
              <a:t>was going through</a:t>
            </a:r>
            <a:r>
              <a:rPr lang="en-US" sz="3200" dirty="0" smtClean="0"/>
              <a:t> a very difficult time .</a:t>
            </a:r>
          </a:p>
          <a:p>
            <a:r>
              <a:rPr lang="zh-CN" altLang="en-US" sz="3200" dirty="0" smtClean="0"/>
              <a:t>他正处于非常艰难的时期。</a:t>
            </a:r>
          </a:p>
          <a:p>
            <a:endParaRPr lang="zh-CN" altLang="en-US" sz="3200" dirty="0" smtClean="0"/>
          </a:p>
          <a:p>
            <a:endParaRPr lang="zh-CN" altLang="en-US" sz="3200" dirty="0" smtClean="0"/>
          </a:p>
          <a:p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42852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The bill might </a:t>
            </a:r>
            <a:r>
              <a:rPr lang="en-US" sz="3200" dirty="0" smtClean="0">
                <a:solidFill>
                  <a:srgbClr val="FF0000"/>
                </a:solidFill>
              </a:rPr>
              <a:t>have gone through </a:t>
            </a:r>
            <a:r>
              <a:rPr lang="en-US" sz="3200" dirty="0" smtClean="0"/>
              <a:t>if the economy was growing.</a:t>
            </a:r>
          </a:p>
          <a:p>
            <a:r>
              <a:rPr lang="zh-CN" altLang="en-US" sz="3200" dirty="0" smtClean="0"/>
              <a:t>要是当时经济在增长的话，该法案或许也就获得通过了。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As you are not ready, we must </a:t>
            </a:r>
            <a:r>
              <a:rPr lang="en-US" sz="3200" dirty="0" smtClean="0">
                <a:solidFill>
                  <a:srgbClr val="FF0000"/>
                </a:solidFill>
              </a:rPr>
              <a:t>go without</a:t>
            </a:r>
            <a:r>
              <a:rPr lang="en-US" sz="3200" dirty="0" smtClean="0"/>
              <a:t> you. </a:t>
            </a:r>
          </a:p>
          <a:p>
            <a:r>
              <a:rPr lang="zh-CN" altLang="en-US" sz="3200" dirty="0" smtClean="0"/>
              <a:t>既然你没准备好，我们只能先走了</a:t>
            </a:r>
            <a:endParaRPr lang="en-US" altLang="zh-CN" sz="3200" dirty="0" smtClean="0"/>
          </a:p>
          <a:p>
            <a:r>
              <a:rPr lang="en-US" sz="3200" dirty="0" smtClean="0"/>
              <a:t>I'm afraid there is no coffee, so we'll just have to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 go without</a:t>
            </a:r>
            <a:r>
              <a:rPr lang="en-US" sz="3200" dirty="0" smtClean="0"/>
              <a:t> ( it). </a:t>
            </a:r>
          </a:p>
          <a:p>
            <a:r>
              <a:rPr lang="zh-CN" altLang="en-US" sz="3200" dirty="0" smtClean="0"/>
              <a:t>恐怕没有咖啡了，所以我们只好不喝了。</a:t>
            </a:r>
          </a:p>
          <a:p>
            <a:endParaRPr lang="zh-CN" altLang="en-US" sz="3200" dirty="0" smtClean="0"/>
          </a:p>
          <a:p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332656"/>
            <a:ext cx="932452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/>
              <a:t>1. The bullet</a:t>
            </a:r>
            <a:r>
              <a:rPr lang="zh-CN" altLang="zh-CN" sz="3200" dirty="0" smtClean="0"/>
              <a:t>（子弹）</a:t>
            </a:r>
            <a:r>
              <a:rPr lang="en-US" altLang="zh-CN" sz="3200" dirty="0" smtClean="0"/>
              <a:t> _____ the wall.  </a:t>
            </a:r>
            <a:endParaRPr lang="zh-CN" altLang="zh-CN" sz="3200" dirty="0" smtClean="0"/>
          </a:p>
          <a:p>
            <a:r>
              <a:rPr lang="en-US" altLang="zh-CN" sz="3200" dirty="0" smtClean="0"/>
              <a:t>2. The police  _____ very room of the building.</a:t>
            </a:r>
          </a:p>
          <a:p>
            <a:r>
              <a:rPr lang="en-US" altLang="zh-CN" sz="3200" dirty="0" smtClean="0"/>
              <a:t>3.They  </a:t>
            </a:r>
            <a:r>
              <a:rPr lang="en-US" altLang="zh-CN" sz="3200" u="sng" dirty="0" smtClean="0"/>
              <a:t>            </a:t>
            </a:r>
            <a:r>
              <a:rPr lang="en-US" altLang="zh-CN" sz="3200" dirty="0" smtClean="0"/>
              <a:t>  their open-air performance in spite of </a:t>
            </a:r>
          </a:p>
          <a:p>
            <a:r>
              <a:rPr lang="en-US" altLang="zh-CN" sz="3200" dirty="0" smtClean="0"/>
              <a:t>the rain.   </a:t>
            </a:r>
          </a:p>
          <a:p>
            <a:pPr algn="just"/>
            <a:r>
              <a:rPr lang="en-US" altLang="zh-CN" sz="3200" dirty="0" smtClean="0"/>
              <a:t>4.Put more wood on the fire, otherwise it will  _____.</a:t>
            </a:r>
          </a:p>
          <a:p>
            <a:pPr algn="just"/>
            <a:r>
              <a:rPr lang="en-US" altLang="zh-CN" sz="3200" dirty="0" smtClean="0"/>
              <a:t> 5. Many years  _____ since we first met.  </a:t>
            </a:r>
          </a:p>
          <a:p>
            <a:r>
              <a:rPr lang="en-US" altLang="zh-CN" dirty="0" smtClean="0"/>
              <a:t>6. </a:t>
            </a:r>
            <a:r>
              <a:rPr lang="en-US" altLang="zh-CN" sz="3200" dirty="0" smtClean="0"/>
              <a:t>If you never read the newspapers,  you’ll never know </a:t>
            </a:r>
          </a:p>
          <a:p>
            <a:r>
              <a:rPr lang="en-US" altLang="zh-CN" sz="3200" dirty="0" err="1" smtClean="0"/>
              <a:t>what______in</a:t>
            </a:r>
            <a:r>
              <a:rPr lang="en-US" altLang="zh-CN" sz="3200" dirty="0" smtClean="0"/>
              <a:t> the world.  </a:t>
            </a:r>
          </a:p>
          <a:p>
            <a:r>
              <a:rPr lang="en-US" altLang="zh-CN" sz="3200" dirty="0" smtClean="0"/>
              <a:t>7. They  _____ their lessons together at night.  </a:t>
            </a:r>
          </a:p>
          <a:p>
            <a:r>
              <a:rPr lang="en-US" altLang="zh-CN" sz="3200" dirty="0" smtClean="0"/>
              <a:t>8. You must </a:t>
            </a:r>
            <a:r>
              <a:rPr lang="en-US" altLang="zh-CN" sz="3200" u="sng" dirty="0" smtClean="0"/>
              <a:t>            </a:t>
            </a:r>
            <a:r>
              <a:rPr lang="en-US" altLang="zh-CN" sz="3200" dirty="0" smtClean="0"/>
              <a:t>to win the game. </a:t>
            </a:r>
          </a:p>
          <a:p>
            <a:r>
              <a:rPr lang="en-US" altLang="zh-CN" sz="3200" dirty="0" smtClean="0"/>
              <a:t>9.No people's deputy can</a:t>
            </a:r>
            <a:r>
              <a:rPr lang="en-US" altLang="zh-CN" sz="3200" u="sng" dirty="0" smtClean="0"/>
              <a:t>             </a:t>
            </a:r>
            <a:r>
              <a:rPr lang="en-US" altLang="zh-CN" sz="3200" dirty="0" smtClean="0"/>
              <a:t>the people's will.   </a:t>
            </a:r>
            <a:r>
              <a:rPr lang="en-US" altLang="zh-CN" dirty="0" smtClean="0"/>
              <a:t> 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3491880" y="188640"/>
            <a:ext cx="23316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went  through </a:t>
            </a:r>
            <a:endParaRPr lang="zh-CN" altLang="en-US" sz="2800" dirty="0"/>
          </a:p>
        </p:txBody>
      </p:sp>
      <p:sp>
        <p:nvSpPr>
          <p:cNvPr id="5" name="矩形 4"/>
          <p:cNvSpPr/>
          <p:nvPr/>
        </p:nvSpPr>
        <p:spPr>
          <a:xfrm>
            <a:off x="1619672" y="692696"/>
            <a:ext cx="30321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went through/over </a:t>
            </a:r>
            <a:endParaRPr lang="zh-CN" altLang="en-US" sz="2800" dirty="0"/>
          </a:p>
        </p:txBody>
      </p:sp>
      <p:sp>
        <p:nvSpPr>
          <p:cNvPr id="6" name="矩形 5"/>
          <p:cNvSpPr/>
          <p:nvPr/>
        </p:nvSpPr>
        <p:spPr>
          <a:xfrm>
            <a:off x="1187624" y="1340768"/>
            <a:ext cx="13820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went on</a:t>
            </a:r>
            <a:endParaRPr lang="zh-CN" altLang="en-US" sz="2800" dirty="0"/>
          </a:p>
        </p:txBody>
      </p:sp>
      <p:sp>
        <p:nvSpPr>
          <p:cNvPr id="7" name="矩形 6"/>
          <p:cNvSpPr/>
          <p:nvPr/>
        </p:nvSpPr>
        <p:spPr>
          <a:xfrm>
            <a:off x="7596336" y="2132856"/>
            <a:ext cx="1201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go out </a:t>
            </a:r>
            <a:endParaRPr lang="zh-CN" altLang="en-US" sz="2800" dirty="0"/>
          </a:p>
        </p:txBody>
      </p:sp>
      <p:sp>
        <p:nvSpPr>
          <p:cNvPr id="8" name="矩形 7"/>
          <p:cNvSpPr/>
          <p:nvPr/>
        </p:nvSpPr>
        <p:spPr>
          <a:xfrm>
            <a:off x="6804248" y="2780928"/>
            <a:ext cx="21923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have gone by </a:t>
            </a:r>
            <a:endParaRPr lang="zh-CN" altLang="en-US" sz="2800" dirty="0"/>
          </a:p>
        </p:txBody>
      </p:sp>
      <p:sp>
        <p:nvSpPr>
          <p:cNvPr id="9" name="矩形 8"/>
          <p:cNvSpPr/>
          <p:nvPr/>
        </p:nvSpPr>
        <p:spPr>
          <a:xfrm>
            <a:off x="4355976" y="3789040"/>
            <a:ext cx="17435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is going on</a:t>
            </a:r>
            <a:endParaRPr lang="zh-CN" altLang="en-US" sz="2800" dirty="0"/>
          </a:p>
        </p:txBody>
      </p:sp>
      <p:sp>
        <p:nvSpPr>
          <p:cNvPr id="10" name="矩形 9"/>
          <p:cNvSpPr/>
          <p:nvPr/>
        </p:nvSpPr>
        <p:spPr>
          <a:xfrm>
            <a:off x="1259632" y="4293096"/>
            <a:ext cx="17343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went over </a:t>
            </a:r>
            <a:endParaRPr lang="zh-CN" altLang="en-US" sz="2800" dirty="0"/>
          </a:p>
        </p:txBody>
      </p:sp>
      <p:sp>
        <p:nvSpPr>
          <p:cNvPr id="11" name="矩形 10"/>
          <p:cNvSpPr/>
          <p:nvPr/>
        </p:nvSpPr>
        <p:spPr>
          <a:xfrm>
            <a:off x="6012160" y="4797152"/>
            <a:ext cx="16185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go all out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139952" y="5877272"/>
            <a:ext cx="19633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go against 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-357222" y="0"/>
          <a:ext cx="11287204" cy="6857999"/>
        </p:xfrm>
        <a:graphic>
          <a:graphicData uri="http://schemas.openxmlformats.org/presentationml/2006/ole">
            <p:oleObj spid="_x0000_s1026" name="文档" r:id="rId4" imgW="9781709" imgH="4312854" progId="Word.Document.8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857356" y="5929330"/>
            <a:ext cx="5357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get rid of    </a:t>
            </a:r>
            <a:r>
              <a:rPr lang="zh-CN" altLang="en-US" sz="3200" dirty="0" smtClean="0"/>
              <a:t>除掉</a:t>
            </a:r>
            <a:endParaRPr lang="en-US" altLang="zh-CN" sz="3200" dirty="0" smtClean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9144000" cy="790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 smtClean="0"/>
              <a:t>She can’t 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get over</a:t>
            </a:r>
            <a:r>
              <a:rPr lang="en-US" altLang="zh-CN" sz="3200" b="1" dirty="0" smtClean="0"/>
              <a:t> her shyness.</a:t>
            </a:r>
          </a:p>
          <a:p>
            <a:r>
              <a:rPr lang="zh-CN" altLang="en-US" sz="3200" dirty="0" smtClean="0"/>
              <a:t>她克服不了羞怯感</a:t>
            </a:r>
            <a:endParaRPr lang="en-US" altLang="zh-CN" sz="3200" b="1" dirty="0" smtClean="0"/>
          </a:p>
          <a:p>
            <a:r>
              <a:rPr lang="en-US" sz="3200" b="1" dirty="0" smtClean="0"/>
              <a:t> I tried to telephone you but couldn’t</a:t>
            </a:r>
            <a:r>
              <a:rPr lang="en-US" sz="3200" b="1" dirty="0" smtClean="0">
                <a:solidFill>
                  <a:srgbClr val="FF0000"/>
                </a:solidFill>
              </a:rPr>
              <a:t> get through.</a:t>
            </a:r>
          </a:p>
          <a:p>
            <a:r>
              <a:rPr lang="zh-CN" altLang="en-US" sz="2800" dirty="0" smtClean="0"/>
              <a:t>我设法给你打电话，但打不通</a:t>
            </a:r>
            <a:r>
              <a:rPr lang="zh-CN" altLang="en-US" sz="3200" dirty="0" smtClean="0"/>
              <a:t>。</a:t>
            </a:r>
            <a:r>
              <a:rPr lang="en-US" sz="3200" b="1" dirty="0" smtClean="0"/>
              <a:t> </a:t>
            </a:r>
          </a:p>
          <a:p>
            <a:r>
              <a:rPr lang="en-US" sz="3200" b="1" dirty="0" smtClean="0"/>
              <a:t>Did you</a:t>
            </a:r>
            <a:r>
              <a:rPr lang="en-US" sz="3200" b="1" dirty="0" smtClean="0">
                <a:solidFill>
                  <a:srgbClr val="FF0000"/>
                </a:solidFill>
              </a:rPr>
              <a:t> get through</a:t>
            </a:r>
            <a:r>
              <a:rPr lang="en-US" sz="3200" b="1" dirty="0" smtClean="0"/>
              <a:t> your driving test?</a:t>
            </a:r>
          </a:p>
          <a:p>
            <a:r>
              <a:rPr lang="zh-CN" altLang="en-US" sz="2800" dirty="0" smtClean="0"/>
              <a:t>你的驾驶测验通过了吗</a:t>
            </a:r>
          </a:p>
          <a:p>
            <a:r>
              <a:rPr lang="en-US" sz="3200" b="1" dirty="0" smtClean="0"/>
              <a:t>It’s time we </a:t>
            </a:r>
            <a:r>
              <a:rPr lang="en-US" sz="3200" b="1" dirty="0" smtClean="0">
                <a:solidFill>
                  <a:srgbClr val="FF0000"/>
                </a:solidFill>
              </a:rPr>
              <a:t>got down to </a:t>
            </a:r>
            <a:r>
              <a:rPr lang="en-US" sz="3200" b="1" dirty="0" smtClean="0"/>
              <a:t>some serious work.</a:t>
            </a:r>
          </a:p>
          <a:p>
            <a:r>
              <a:rPr lang="zh-CN" altLang="en-US" sz="3200" dirty="0" smtClean="0"/>
              <a:t>我们该认真干点正事了。</a:t>
            </a:r>
            <a:endParaRPr lang="en-US" sz="3200" b="1" dirty="0" smtClean="0"/>
          </a:p>
          <a:p>
            <a:r>
              <a:rPr lang="en-US" sz="3200" b="1" dirty="0" smtClean="0"/>
              <a:t>The villagers were busy </a:t>
            </a:r>
            <a:r>
              <a:rPr lang="en-US" sz="3200" b="1" dirty="0" smtClean="0">
                <a:solidFill>
                  <a:srgbClr val="FF0000"/>
                </a:solidFill>
              </a:rPr>
              <a:t>getting</a:t>
            </a:r>
            <a:r>
              <a:rPr lang="en-US" sz="3200" b="1" dirty="0" smtClean="0"/>
              <a:t> the harvest </a:t>
            </a:r>
            <a:r>
              <a:rPr lang="en-US" sz="3200" b="1" dirty="0" smtClean="0">
                <a:solidFill>
                  <a:srgbClr val="FF0000"/>
                </a:solidFill>
              </a:rPr>
              <a:t>in.</a:t>
            </a:r>
            <a:r>
              <a:rPr lang="en-US" sz="3200" b="1" dirty="0" smtClean="0"/>
              <a:t> </a:t>
            </a:r>
          </a:p>
          <a:p>
            <a:r>
              <a:rPr lang="zh-CN" altLang="en-US" sz="3200" dirty="0" smtClean="0"/>
              <a:t>村民们在忙于收获庄稼。</a:t>
            </a:r>
          </a:p>
          <a:p>
            <a:r>
              <a:rPr lang="en-US" sz="3200" b="1" dirty="0" smtClean="0"/>
              <a:t>He didn’t</a:t>
            </a:r>
            <a:r>
              <a:rPr lang="en-US" sz="3200" b="1" dirty="0" smtClean="0">
                <a:solidFill>
                  <a:srgbClr val="FF0000"/>
                </a:solidFill>
              </a:rPr>
              <a:t> get about</a:t>
            </a:r>
            <a:r>
              <a:rPr lang="en-US" sz="3200" b="1" dirty="0" smtClean="0"/>
              <a:t> much after the operation. </a:t>
            </a:r>
          </a:p>
          <a:p>
            <a:r>
              <a:rPr lang="zh-CN" altLang="en-US" sz="3200" dirty="0" smtClean="0"/>
              <a:t>手术后他不常外出去动。</a:t>
            </a:r>
            <a:endParaRPr lang="en-US" sz="3200" b="1" dirty="0" smtClean="0"/>
          </a:p>
          <a:p>
            <a:endParaRPr lang="zh-CN" altLang="en-US" sz="3200" dirty="0" smtClean="0"/>
          </a:p>
          <a:p>
            <a:endParaRPr lang="en-US" sz="3200" b="1" dirty="0" smtClean="0"/>
          </a:p>
          <a:p>
            <a:endParaRPr lang="en-US" sz="3200" b="1" dirty="0" smtClean="0"/>
          </a:p>
          <a:p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500042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I won’t be able to</a:t>
            </a:r>
            <a:r>
              <a:rPr lang="en-US" sz="3200" b="1" dirty="0" smtClean="0">
                <a:solidFill>
                  <a:srgbClr val="FF0000"/>
                </a:solidFill>
              </a:rPr>
              <a:t> get away </a:t>
            </a:r>
            <a:r>
              <a:rPr lang="en-US" sz="3200" b="1" dirty="0" smtClean="0"/>
              <a:t>(from the office) </a:t>
            </a:r>
          </a:p>
          <a:p>
            <a:r>
              <a:rPr lang="en-US" sz="3200" b="1" dirty="0" smtClean="0"/>
              <a:t>before 7.</a:t>
            </a:r>
          </a:p>
          <a:p>
            <a:r>
              <a:rPr lang="zh-CN" altLang="en-US" sz="3200" b="1" dirty="0" smtClean="0"/>
              <a:t>我七点以前离不开办公室。</a:t>
            </a:r>
            <a:endParaRPr lang="en-US" sz="3200" b="1" dirty="0" smtClean="0"/>
          </a:p>
          <a:p>
            <a:r>
              <a:rPr lang="en-US" sz="3200" b="1" dirty="0" smtClean="0"/>
              <a:t>How are you </a:t>
            </a:r>
            <a:r>
              <a:rPr lang="en-US" sz="3200" b="1" dirty="0" smtClean="0">
                <a:solidFill>
                  <a:srgbClr val="FF0000"/>
                </a:solidFill>
              </a:rPr>
              <a:t>getting along with</a:t>
            </a:r>
            <a:r>
              <a:rPr lang="en-US" sz="3200" b="1" dirty="0" smtClean="0"/>
              <a:t> your work? </a:t>
            </a:r>
          </a:p>
          <a:p>
            <a:r>
              <a:rPr lang="zh-CN" altLang="en-US" sz="3200" b="1" dirty="0" smtClean="0"/>
              <a:t>进展</a:t>
            </a:r>
            <a:endParaRPr lang="en-US" sz="3200" b="1" dirty="0" smtClean="0"/>
          </a:p>
          <a:p>
            <a:r>
              <a:rPr lang="en-US" sz="3200" b="1" dirty="0" smtClean="0"/>
              <a:t>Do you </a:t>
            </a:r>
            <a:r>
              <a:rPr lang="en-US" sz="3200" b="1" dirty="0" smtClean="0">
                <a:solidFill>
                  <a:srgbClr val="FF0000"/>
                </a:solidFill>
              </a:rPr>
              <a:t>get along with</a:t>
            </a:r>
            <a:r>
              <a:rPr lang="en-US" sz="3200" b="1" dirty="0" smtClean="0"/>
              <a:t> your boss?</a:t>
            </a:r>
          </a:p>
          <a:p>
            <a:r>
              <a:rPr lang="zh-CN" altLang="en-US" sz="3200" b="1" dirty="0" smtClean="0"/>
              <a:t>你与老板合得来吗</a:t>
            </a:r>
            <a:r>
              <a:rPr lang="en-US" altLang="zh-CN" sz="3200" b="1" dirty="0" smtClean="0"/>
              <a:t>?</a:t>
            </a:r>
          </a:p>
          <a:p>
            <a:r>
              <a:rPr lang="en-US" sz="3200" b="1" dirty="0" smtClean="0"/>
              <a:t> I have tried to </a:t>
            </a:r>
            <a:r>
              <a:rPr lang="en-US" sz="3200" b="1" dirty="0" smtClean="0">
                <a:solidFill>
                  <a:srgbClr val="FF0000"/>
                </a:solidFill>
              </a:rPr>
              <a:t>ge</a:t>
            </a:r>
            <a:r>
              <a:rPr lang="en-US" sz="3200" b="1" dirty="0" smtClean="0"/>
              <a:t>t my point </a:t>
            </a:r>
            <a:r>
              <a:rPr lang="en-US" sz="3200" b="1" dirty="0" smtClean="0">
                <a:solidFill>
                  <a:srgbClr val="FF0000"/>
                </a:solidFill>
              </a:rPr>
              <a:t>across</a:t>
            </a:r>
            <a:r>
              <a:rPr lang="en-US" sz="3200" b="1" dirty="0" smtClean="0"/>
              <a:t>.</a:t>
            </a:r>
          </a:p>
          <a:p>
            <a:r>
              <a:rPr lang="zh-CN" altLang="en-US" sz="3200" b="1" dirty="0" smtClean="0"/>
              <a:t>我已尽力让我的观点清晰明了</a:t>
            </a:r>
            <a:endParaRPr lang="en-US" altLang="zh-CN" sz="3200" b="1" dirty="0" smtClean="0"/>
          </a:p>
          <a:p>
            <a:r>
              <a:rPr lang="en-US" sz="3200" b="1" dirty="0" smtClean="0"/>
              <a:t>I began to have a sinking feeling that I was not going</a:t>
            </a:r>
          </a:p>
          <a:p>
            <a:r>
              <a:rPr lang="en-US" sz="3200" b="1" dirty="0" smtClean="0"/>
              <a:t> to </a:t>
            </a:r>
            <a:r>
              <a:rPr lang="en-US" sz="3200" b="1" dirty="0" smtClean="0">
                <a:solidFill>
                  <a:srgbClr val="FF0000"/>
                </a:solidFill>
              </a:rPr>
              <a:t>get rid of</a:t>
            </a:r>
            <a:r>
              <a:rPr lang="en-US" sz="3200" b="1" dirty="0" smtClean="0"/>
              <a:t> her. </a:t>
            </a:r>
          </a:p>
          <a:p>
            <a:r>
              <a:rPr lang="zh-CN" altLang="en-US" sz="3200" b="1" dirty="0" smtClean="0"/>
              <a:t>我开始有一种永远也摆脱不了她的沮丧情绪。</a:t>
            </a:r>
          </a:p>
          <a:p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79388" y="476250"/>
          <a:ext cx="9663112" cy="6048375"/>
        </p:xfrm>
        <a:graphic>
          <a:graphicData uri="http://schemas.openxmlformats.org/presentationml/2006/ole">
            <p:oleObj spid="_x0000_s4098" name="文档" r:id="rId4" imgW="9299892" imgH="4196768" progId="Word.Document.8">
              <p:embed/>
            </p:oleObj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-642974" y="0"/>
          <a:ext cx="10858544" cy="6858000"/>
        </p:xfrm>
        <a:graphic>
          <a:graphicData uri="http://schemas.openxmlformats.org/presentationml/2006/ole">
            <p:oleObj spid="_x0000_s9218" name="文档" r:id="rId4" imgW="9742847" imgH="4960702" progId="Word.Document.8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28596" y="6000768"/>
            <a:ext cx="8286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take </a:t>
            </a:r>
            <a:r>
              <a:rPr lang="en-US" altLang="zh-CN" sz="3200" b="1" dirty="0" smtClean="0"/>
              <a:t>……</a:t>
            </a:r>
            <a:r>
              <a:rPr lang="en-US" sz="3200" b="1" dirty="0" smtClean="0"/>
              <a:t>for granted               </a:t>
            </a:r>
            <a:r>
              <a:rPr lang="zh-CN" altLang="en-US" sz="3200" dirty="0" smtClean="0"/>
              <a:t>认为</a:t>
            </a:r>
            <a:r>
              <a:rPr lang="en-US" altLang="zh-CN" sz="3200" dirty="0" smtClean="0"/>
              <a:t>…</a:t>
            </a:r>
            <a:r>
              <a:rPr lang="zh-CN" altLang="en-US" sz="3200" dirty="0" smtClean="0"/>
              <a:t>理所当然，</a:t>
            </a:r>
            <a:endParaRPr lang="zh-CN" altLang="en-US" sz="3200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"/>
            <a:ext cx="9144000" cy="8463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He </a:t>
            </a:r>
            <a:r>
              <a:rPr lang="en-US" sz="3200" b="1" dirty="0" smtClean="0">
                <a:solidFill>
                  <a:srgbClr val="FF0000"/>
                </a:solidFill>
              </a:rPr>
              <a:t>took down</a:t>
            </a:r>
            <a:r>
              <a:rPr lang="en-US" sz="3200" b="1" dirty="0" smtClean="0"/>
              <a:t> everything the teacher said. </a:t>
            </a:r>
          </a:p>
          <a:p>
            <a:r>
              <a:rPr lang="zh-CN" altLang="en-US" sz="3200" b="1" dirty="0" smtClean="0"/>
              <a:t>他把老师说的所有话都记了下来。</a:t>
            </a:r>
            <a:r>
              <a:rPr lang="en-US" sz="3200" b="1" dirty="0" smtClean="0"/>
              <a:t> </a:t>
            </a:r>
          </a:p>
          <a:p>
            <a:r>
              <a:rPr lang="en-US" sz="3200" b="1" dirty="0" smtClean="0"/>
              <a:t>They decided to </a:t>
            </a:r>
            <a:r>
              <a:rPr lang="en-US" sz="3200" b="1" dirty="0" smtClean="0">
                <a:solidFill>
                  <a:srgbClr val="FF0000"/>
                </a:solidFill>
              </a:rPr>
              <a:t>take down </a:t>
            </a:r>
            <a:r>
              <a:rPr lang="en-US" sz="3200" b="1" dirty="0" smtClean="0"/>
              <a:t>the dangerous bridge. </a:t>
            </a:r>
          </a:p>
          <a:p>
            <a:r>
              <a:rPr lang="zh-CN" altLang="en-US" sz="3200" b="1" dirty="0" smtClean="0"/>
              <a:t>他们决定把这座危险的桥拆掉</a:t>
            </a:r>
            <a:endParaRPr lang="en-US" altLang="zh-CN" sz="3200" b="1" dirty="0" smtClean="0"/>
          </a:p>
          <a:p>
            <a:r>
              <a:rPr lang="en-US" sz="3200" b="1" dirty="0" smtClean="0"/>
              <a:t>We find it difficult to </a:t>
            </a:r>
            <a:r>
              <a:rPr lang="en-US" sz="3200" b="1" dirty="0" smtClean="0">
                <a:solidFill>
                  <a:srgbClr val="FF0000"/>
                </a:solidFill>
              </a:rPr>
              <a:t>take in</a:t>
            </a:r>
            <a:r>
              <a:rPr lang="en-US" sz="3200" b="1" dirty="0" smtClean="0"/>
              <a:t> what he teaches. </a:t>
            </a:r>
          </a:p>
          <a:p>
            <a:r>
              <a:rPr lang="zh-CN" altLang="en-US" sz="3200" b="1" dirty="0" smtClean="0"/>
              <a:t>我们发现他教的东西很难理解。</a:t>
            </a:r>
            <a:endParaRPr lang="en-US" altLang="zh-CN" sz="3200" b="1" dirty="0" smtClean="0"/>
          </a:p>
          <a:p>
            <a:r>
              <a:rPr lang="en-US" altLang="zh-CN" sz="3200" b="1" dirty="0" smtClean="0"/>
              <a:t>Don’t 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be taken in </a:t>
            </a:r>
            <a:r>
              <a:rPr lang="en-US" altLang="zh-CN" sz="3200" b="1" dirty="0" smtClean="0"/>
              <a:t>by his promise.</a:t>
            </a:r>
          </a:p>
          <a:p>
            <a:r>
              <a:rPr lang="zh-CN" altLang="en-US" sz="3200" b="1" dirty="0" smtClean="0"/>
              <a:t>不要被他的诺言所欺骗。</a:t>
            </a:r>
            <a:endParaRPr lang="en-US" altLang="zh-CN" sz="3200" b="1" dirty="0" smtClean="0"/>
          </a:p>
          <a:p>
            <a:r>
              <a:rPr lang="en-US" sz="3200" b="1" dirty="0" smtClean="0"/>
              <a:t>He </a:t>
            </a:r>
            <a:r>
              <a:rPr lang="en-US" sz="3200" b="1" dirty="0" smtClean="0">
                <a:solidFill>
                  <a:srgbClr val="FF0000"/>
                </a:solidFill>
              </a:rPr>
              <a:t>took off </a:t>
            </a:r>
            <a:r>
              <a:rPr lang="en-US" sz="3200" b="1" dirty="0" smtClean="0"/>
              <a:t>his glasses and looked up. </a:t>
            </a:r>
          </a:p>
          <a:p>
            <a:r>
              <a:rPr lang="zh-CN" altLang="en-US" sz="3200" b="1" dirty="0" smtClean="0"/>
              <a:t>他取下眼镜，抬头看了看。</a:t>
            </a:r>
            <a:r>
              <a:rPr lang="en-US" sz="3200" b="1" dirty="0" smtClean="0"/>
              <a:t> </a:t>
            </a:r>
          </a:p>
          <a:p>
            <a:r>
              <a:rPr lang="en-US" sz="3200" b="1" dirty="0" smtClean="0"/>
              <a:t>When did the plane </a:t>
            </a:r>
            <a:r>
              <a:rPr lang="en-US" sz="3200" b="1" dirty="0" smtClean="0">
                <a:solidFill>
                  <a:srgbClr val="FF0000"/>
                </a:solidFill>
              </a:rPr>
              <a:t>take off</a:t>
            </a:r>
            <a:r>
              <a:rPr lang="en-US" sz="3200" b="1" dirty="0" smtClean="0"/>
              <a:t>? </a:t>
            </a:r>
          </a:p>
          <a:p>
            <a:r>
              <a:rPr lang="zh-CN" altLang="en-US" sz="3200" b="1" dirty="0" smtClean="0"/>
              <a:t>  飞机是什么时候起飞  </a:t>
            </a:r>
            <a:r>
              <a:rPr lang="en-US" sz="3200" b="1" dirty="0" smtClean="0"/>
              <a:t> </a:t>
            </a:r>
          </a:p>
          <a:p>
            <a:r>
              <a:rPr lang="en-US" sz="3200" b="1" dirty="0" smtClean="0"/>
              <a:t>I want to</a:t>
            </a:r>
            <a:r>
              <a:rPr lang="en-US" sz="3200" b="1" dirty="0" smtClean="0">
                <a:solidFill>
                  <a:srgbClr val="FF0000"/>
                </a:solidFill>
              </a:rPr>
              <a:t> take a day off</a:t>
            </a:r>
            <a:r>
              <a:rPr lang="en-US" sz="3200" b="1" dirty="0" smtClean="0"/>
              <a:t> (from work). </a:t>
            </a:r>
          </a:p>
          <a:p>
            <a:r>
              <a:rPr lang="en-US" sz="3200" b="1" dirty="0" err="1" smtClean="0"/>
              <a:t>我想休假一天</a:t>
            </a:r>
            <a:r>
              <a:rPr lang="en-US" sz="3200" b="1" dirty="0" smtClean="0"/>
              <a:t>。</a:t>
            </a:r>
          </a:p>
          <a:p>
            <a:endParaRPr lang="en-US" altLang="zh-CN" sz="3200" b="1" dirty="0" smtClean="0"/>
          </a:p>
          <a:p>
            <a:endParaRPr lang="zh-CN" altLang="en-US" sz="3200" b="1" dirty="0" smtClean="0"/>
          </a:p>
          <a:p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9144000" cy="883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In 1944, he met Edith Piaf, and his career </a:t>
            </a:r>
            <a:r>
              <a:rPr lang="en-US" sz="3200" b="1" dirty="0" smtClean="0">
                <a:solidFill>
                  <a:srgbClr val="FF0000"/>
                </a:solidFill>
              </a:rPr>
              <a:t>took off. </a:t>
            </a:r>
          </a:p>
          <a:p>
            <a:r>
              <a:rPr lang="en-US" altLang="zh-CN" sz="3200" b="1" dirty="0" smtClean="0"/>
              <a:t>1944</a:t>
            </a:r>
            <a:r>
              <a:rPr lang="zh-CN" altLang="en-US" sz="3200" b="1" dirty="0" smtClean="0"/>
              <a:t>年，他结识了伊迪思</a:t>
            </a:r>
            <a:r>
              <a:rPr lang="en-US" altLang="zh-CN" sz="3200" b="1" dirty="0" smtClean="0"/>
              <a:t>·</a:t>
            </a:r>
            <a:r>
              <a:rPr lang="zh-CN" altLang="en-US" sz="3200" b="1" dirty="0" smtClean="0"/>
              <a:t>比阿夫，从此他的事业开始腾飞。</a:t>
            </a:r>
            <a:r>
              <a:rPr lang="en-US" sz="3200" b="1" dirty="0" smtClean="0"/>
              <a:t> </a:t>
            </a:r>
          </a:p>
          <a:p>
            <a:r>
              <a:rPr lang="en-US" sz="3200" b="1" dirty="0" smtClean="0"/>
              <a:t>The company decided to</a:t>
            </a:r>
            <a:r>
              <a:rPr lang="en-US" sz="3200" b="1" dirty="0" smtClean="0">
                <a:solidFill>
                  <a:srgbClr val="FF0000"/>
                </a:solidFill>
              </a:rPr>
              <a:t> take on</a:t>
            </a:r>
            <a:r>
              <a:rPr lang="en-US" sz="3200" b="1" dirty="0" smtClean="0"/>
              <a:t> a new secretary. </a:t>
            </a:r>
          </a:p>
          <a:p>
            <a:r>
              <a:rPr lang="zh-CN" altLang="en-US" sz="3200" b="1" dirty="0" smtClean="0"/>
              <a:t>这家公司决定聘一个新秘书。</a:t>
            </a:r>
            <a:endParaRPr lang="en-US" altLang="zh-CN" sz="3200" b="1" dirty="0" smtClean="0"/>
          </a:p>
          <a:p>
            <a:r>
              <a:rPr lang="en-US" sz="3200" b="1" dirty="0" smtClean="0"/>
              <a:t> Her face </a:t>
            </a:r>
            <a:r>
              <a:rPr lang="en-US" sz="3200" b="1" dirty="0" smtClean="0">
                <a:solidFill>
                  <a:srgbClr val="FF0000"/>
                </a:solidFill>
              </a:rPr>
              <a:t>took on</a:t>
            </a:r>
            <a:r>
              <a:rPr lang="en-US" sz="3200" b="1" dirty="0" smtClean="0"/>
              <a:t> a new expression. </a:t>
            </a:r>
          </a:p>
          <a:p>
            <a:r>
              <a:rPr lang="zh-CN" altLang="en-US" sz="3200" b="1" dirty="0" smtClean="0"/>
              <a:t>她的脸上露出了新的表情。</a:t>
            </a:r>
            <a:r>
              <a:rPr lang="en-US" sz="3200" b="1" dirty="0" smtClean="0"/>
              <a:t> </a:t>
            </a:r>
          </a:p>
          <a:p>
            <a:r>
              <a:rPr lang="en-US" sz="3200" b="1" dirty="0" smtClean="0"/>
              <a:t>Who will </a:t>
            </a:r>
            <a:r>
              <a:rPr lang="en-US" sz="3200" b="1" dirty="0" smtClean="0">
                <a:solidFill>
                  <a:srgbClr val="FF0000"/>
                </a:solidFill>
              </a:rPr>
              <a:t>take over</a:t>
            </a:r>
            <a:r>
              <a:rPr lang="en-US" sz="3200" b="1" dirty="0" smtClean="0"/>
              <a:t> his job? </a:t>
            </a:r>
          </a:p>
          <a:p>
            <a:r>
              <a:rPr lang="zh-CN" altLang="en-US" sz="3200" b="1" dirty="0" smtClean="0"/>
              <a:t>他的工作由谁来接替</a:t>
            </a:r>
            <a:r>
              <a:rPr lang="en-US" altLang="zh-CN" sz="3200" b="1" dirty="0" smtClean="0"/>
              <a:t>?</a:t>
            </a:r>
          </a:p>
          <a:p>
            <a:r>
              <a:rPr lang="en-US" sz="3200" b="1" dirty="0" smtClean="0"/>
              <a:t>He dropped medicine and </a:t>
            </a:r>
            <a:r>
              <a:rPr lang="en-US" sz="3200" b="1" dirty="0" smtClean="0">
                <a:solidFill>
                  <a:srgbClr val="FF0000"/>
                </a:solidFill>
              </a:rPr>
              <a:t>took up</a:t>
            </a:r>
            <a:r>
              <a:rPr lang="en-US" sz="3200" b="1" dirty="0" smtClean="0"/>
              <a:t> physics. </a:t>
            </a:r>
          </a:p>
          <a:p>
            <a:r>
              <a:rPr lang="zh-CN" altLang="en-US" sz="3200" b="1" dirty="0" smtClean="0"/>
              <a:t>他放弃学医，开始学物理。</a:t>
            </a:r>
          </a:p>
          <a:p>
            <a:r>
              <a:rPr lang="en-US" sz="3200" b="1" dirty="0" smtClean="0"/>
              <a:t>The work</a:t>
            </a:r>
            <a:r>
              <a:rPr lang="en-US" sz="3200" b="1" dirty="0" smtClean="0">
                <a:solidFill>
                  <a:srgbClr val="FF0000"/>
                </a:solidFill>
              </a:rPr>
              <a:t> took up</a:t>
            </a:r>
            <a:r>
              <a:rPr lang="en-US" sz="3200" b="1" dirty="0" smtClean="0"/>
              <a:t> all of Sunday. </a:t>
            </a:r>
          </a:p>
          <a:p>
            <a:r>
              <a:rPr lang="zh-CN" altLang="en-US" sz="3200" b="1" dirty="0" smtClean="0"/>
              <a:t>这活儿占去了整个星期天。</a:t>
            </a:r>
          </a:p>
          <a:p>
            <a:r>
              <a:rPr lang="zh-CN" altLang="en-US" sz="2400" dirty="0" smtClean="0"/>
              <a:t/>
            </a:r>
            <a:br>
              <a:rPr lang="zh-CN" altLang="en-US" sz="2400" dirty="0" smtClean="0"/>
            </a:br>
            <a:endParaRPr lang="zh-CN" altLang="en-US" sz="2400" dirty="0" smtClean="0"/>
          </a:p>
          <a:p>
            <a:endParaRPr lang="zh-CN" altLang="en-US" sz="2400" dirty="0" smtClean="0"/>
          </a:p>
          <a:p>
            <a:r>
              <a:rPr lang="zh-CN" altLang="en-US" sz="2400" dirty="0" smtClean="0"/>
              <a:t/>
            </a:r>
            <a:br>
              <a:rPr lang="zh-CN" altLang="en-US" sz="2400" dirty="0" smtClean="0"/>
            </a:br>
            <a:endParaRPr lang="zh-CN" altLang="en-US" sz="2400" dirty="0" smtClean="0"/>
          </a:p>
          <a:p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142984"/>
            <a:ext cx="9144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We cannot </a:t>
            </a:r>
            <a:r>
              <a:rPr lang="en-US" sz="3200" b="1" dirty="0" smtClean="0">
                <a:solidFill>
                  <a:srgbClr val="FF0000"/>
                </a:solidFill>
              </a:rPr>
              <a:t>take it for granted that </a:t>
            </a:r>
            <a:r>
              <a:rPr lang="en-US" sz="3200" b="1" dirty="0" smtClean="0"/>
              <a:t>everyone can pass the final examination.</a:t>
            </a:r>
          </a:p>
          <a:p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zh-CN" altLang="en-US" sz="3200" b="1" dirty="0" smtClean="0"/>
              <a:t>我们不能肯定每个人都能通过期末考试。</a:t>
            </a:r>
            <a:endParaRPr lang="en-US" altLang="zh-CN" sz="3200" b="1" dirty="0" smtClean="0"/>
          </a:p>
          <a:p>
            <a:r>
              <a:rPr lang="en-US" sz="3200" b="1" dirty="0" smtClean="0"/>
              <a:t>He</a:t>
            </a:r>
            <a:r>
              <a:rPr lang="en-US" sz="3200" b="1" dirty="0" smtClean="0">
                <a:solidFill>
                  <a:srgbClr val="FF0000"/>
                </a:solidFill>
              </a:rPr>
              <a:t> took it for granted</a:t>
            </a:r>
            <a:r>
              <a:rPr lang="en-US" sz="3200" b="1" dirty="0" smtClean="0"/>
              <a:t> she would always be so.</a:t>
            </a:r>
          </a:p>
          <a:p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zh-CN" altLang="en-US" sz="3200" b="1" dirty="0" smtClean="0"/>
              <a:t>他认为她永远会如此是理所当然的。</a:t>
            </a:r>
          </a:p>
          <a:p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-1357354" y="-285775"/>
          <a:ext cx="10787138" cy="5325272"/>
        </p:xfrm>
        <a:graphic>
          <a:graphicData uri="http://schemas.openxmlformats.org/presentationml/2006/ole">
            <p:oleObj spid="_x0000_s7170" name="文档" r:id="rId4" imgW="9752563" imgH="4002811" progId="Word.Document.8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3929066"/>
            <a:ext cx="90011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make a difference    </a:t>
            </a:r>
            <a:r>
              <a:rPr lang="zh-CN" altLang="en-US" sz="2800" b="1" dirty="0" smtClean="0"/>
              <a:t>有影响</a:t>
            </a:r>
            <a:r>
              <a:rPr lang="en-US" altLang="zh-CN" sz="2800" b="1" dirty="0" smtClean="0"/>
              <a:t>;</a:t>
            </a:r>
            <a:r>
              <a:rPr lang="zh-CN" altLang="en-US" sz="2800" b="1" dirty="0" smtClean="0"/>
              <a:t>起</a:t>
            </a:r>
            <a:r>
              <a:rPr lang="en-US" sz="2800" b="1" dirty="0" smtClean="0"/>
              <a:t>(</a:t>
            </a:r>
            <a:r>
              <a:rPr lang="zh-CN" altLang="en-US" sz="2800" b="1" dirty="0" smtClean="0"/>
              <a:t>重要</a:t>
            </a:r>
            <a:r>
              <a:rPr lang="en-US" sz="2800" b="1" dirty="0" smtClean="0"/>
              <a:t>)</a:t>
            </a:r>
            <a:r>
              <a:rPr lang="zh-CN" altLang="en-US" sz="2800" b="1" dirty="0" smtClean="0"/>
              <a:t>作用</a:t>
            </a:r>
            <a:endParaRPr lang="en-US" altLang="zh-CN" sz="2800" b="1" dirty="0" smtClean="0"/>
          </a:p>
          <a:p>
            <a:r>
              <a:rPr lang="en-US" sz="2800" b="1" dirty="0" smtClean="0"/>
              <a:t>make fun of            </a:t>
            </a:r>
            <a:r>
              <a:rPr lang="zh-CN" altLang="en-US" sz="2800" b="1" dirty="0" smtClean="0"/>
              <a:t>取笑，嘲笑</a:t>
            </a:r>
            <a:endParaRPr lang="en-US" altLang="zh-CN" sz="2800" b="1" dirty="0" smtClean="0"/>
          </a:p>
          <a:p>
            <a:r>
              <a:rPr lang="en-US" sz="2800" b="1" dirty="0" smtClean="0"/>
              <a:t>make one</a:t>
            </a:r>
            <a:r>
              <a:rPr lang="zh-CN" altLang="en-US" sz="2800" b="1" dirty="0" smtClean="0"/>
              <a:t>’</a:t>
            </a:r>
            <a:r>
              <a:rPr lang="en-US" sz="2800" b="1" dirty="0" smtClean="0"/>
              <a:t>s way        </a:t>
            </a:r>
            <a:r>
              <a:rPr lang="zh-CN" altLang="en-US" sz="2800" b="1" dirty="0" smtClean="0"/>
              <a:t>前进</a:t>
            </a:r>
            <a:r>
              <a:rPr lang="en-US" sz="2800" b="1" dirty="0" smtClean="0"/>
              <a:t> </a:t>
            </a:r>
            <a:r>
              <a:rPr lang="zh-CN" altLang="en-US" sz="2800" b="1" dirty="0" smtClean="0"/>
              <a:t>成功</a:t>
            </a:r>
            <a:endParaRPr lang="en-US" altLang="zh-CN" sz="2800" b="1" dirty="0" smtClean="0"/>
          </a:p>
          <a:p>
            <a:r>
              <a:rPr lang="en-US" sz="2800" b="1" dirty="0" smtClean="0"/>
              <a:t>make progress in             </a:t>
            </a:r>
            <a:r>
              <a:rPr lang="zh-CN" altLang="en-US" sz="2800" b="1" dirty="0" smtClean="0"/>
              <a:t>在</a:t>
            </a:r>
            <a:r>
              <a:rPr lang="en-US" sz="2800" b="1" dirty="0" smtClean="0"/>
              <a:t>...</a:t>
            </a:r>
            <a:r>
              <a:rPr lang="zh-CN" altLang="en-US" sz="2800" b="1" dirty="0" smtClean="0"/>
              <a:t>方面取得进步</a:t>
            </a:r>
            <a:r>
              <a:rPr lang="en-US" sz="2800" b="1" dirty="0" smtClean="0"/>
              <a:t> </a:t>
            </a:r>
          </a:p>
          <a:p>
            <a:r>
              <a:rPr lang="en-US" sz="2800" b="1" dirty="0" smtClean="0"/>
              <a:t>make (both ) ends meet           </a:t>
            </a:r>
            <a:r>
              <a:rPr lang="zh-CN" altLang="en-US" sz="2800" b="1" dirty="0" smtClean="0"/>
              <a:t>量入为出，使收支相抵</a:t>
            </a:r>
            <a:r>
              <a:rPr lang="en-US" sz="2800" b="1" dirty="0" smtClean="0"/>
              <a:t> </a:t>
            </a:r>
          </a:p>
          <a:p>
            <a:r>
              <a:rPr lang="en-US" altLang="zh-CN" sz="2800" b="1" dirty="0" smtClean="0"/>
              <a:t>make to one’s own measure </a:t>
            </a:r>
            <a:r>
              <a:rPr lang="zh-CN" altLang="en-US" sz="2800" b="1" dirty="0" smtClean="0"/>
              <a:t>照某人的尺寸去做 衣服    </a:t>
            </a:r>
            <a:endParaRPr lang="en-US" altLang="zh-CN" sz="2800" b="1" dirty="0" smtClean="0"/>
          </a:p>
          <a:p>
            <a:r>
              <a:rPr lang="en-US" altLang="zh-CN" sz="2800" b="1" dirty="0" smtClean="0"/>
              <a:t> make up one’s mind to do     </a:t>
            </a:r>
            <a:r>
              <a:rPr lang="zh-CN" altLang="en-US" sz="2800" b="1" dirty="0" smtClean="0"/>
              <a:t>下决心做</a:t>
            </a:r>
          </a:p>
          <a:p>
            <a:endParaRPr lang="en-US" altLang="zh-CN" sz="2800" b="1" dirty="0" smtClean="0"/>
          </a:p>
          <a:p>
            <a:endParaRPr lang="zh-CN" altLang="en-US" sz="2800" b="1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It would </a:t>
            </a:r>
            <a:r>
              <a:rPr lang="en-US" sz="3200" b="1" dirty="0" smtClean="0">
                <a:solidFill>
                  <a:srgbClr val="FF0000"/>
                </a:solidFill>
              </a:rPr>
              <a:t>make sense</a:t>
            </a:r>
            <a:r>
              <a:rPr lang="en-US" sz="3200" b="1" dirty="0" smtClean="0"/>
              <a:t> to leave early.</a:t>
            </a:r>
          </a:p>
          <a:p>
            <a:r>
              <a:rPr lang="zh-CN" altLang="en-US" sz="3200" b="1" dirty="0" smtClean="0"/>
              <a:t>早点离开是明智的。</a:t>
            </a:r>
            <a:endParaRPr lang="en-US" altLang="zh-CN" sz="3200" b="1" dirty="0" smtClean="0"/>
          </a:p>
          <a:p>
            <a:r>
              <a:rPr lang="en-US" sz="3200" b="1" dirty="0" smtClean="0"/>
              <a:t>make progress in </a:t>
            </a:r>
            <a:r>
              <a:rPr lang="zh-CN" altLang="en-US" sz="3200" b="1" dirty="0" smtClean="0"/>
              <a:t>在</a:t>
            </a:r>
            <a:r>
              <a:rPr lang="en-US" sz="3200" b="1" dirty="0" smtClean="0"/>
              <a:t>...</a:t>
            </a:r>
            <a:r>
              <a:rPr lang="zh-CN" altLang="en-US" sz="3200" b="1" dirty="0" smtClean="0"/>
              <a:t>方面取得进步</a:t>
            </a:r>
            <a:r>
              <a:rPr lang="en-US" sz="3200" b="1" dirty="0" smtClean="0"/>
              <a:t> </a:t>
            </a:r>
            <a:endParaRPr lang="zh-CN" altLang="en-US" sz="3200" b="1" dirty="0" smtClean="0"/>
          </a:p>
          <a:p>
            <a:r>
              <a:rPr lang="en-US" sz="3200" b="1" dirty="0" smtClean="0"/>
              <a:t>Due to lack of the independent learning ability, it is </a:t>
            </a:r>
          </a:p>
          <a:p>
            <a:r>
              <a:rPr lang="en-US" sz="3200" b="1" dirty="0" smtClean="0"/>
              <a:t>impossible for them to </a:t>
            </a:r>
            <a:r>
              <a:rPr lang="en-US" sz="3200" b="1" dirty="0" smtClean="0">
                <a:solidFill>
                  <a:srgbClr val="FF0000"/>
                </a:solidFill>
              </a:rPr>
              <a:t>make progress in</a:t>
            </a:r>
            <a:r>
              <a:rPr lang="en-US" sz="3200" b="1" dirty="0" smtClean="0"/>
              <a:t> anticipation</a:t>
            </a:r>
          </a:p>
          <a:p>
            <a:r>
              <a:rPr lang="en-US" sz="3200" b="1" dirty="0" smtClean="0"/>
              <a:t>  </a:t>
            </a:r>
            <a:r>
              <a:rPr lang="zh-CN" altLang="en-US" sz="3200" b="1" dirty="0" smtClean="0"/>
              <a:t>由于他们缺乏独立学习的能力，所以就不可能取得所期望的进步。</a:t>
            </a:r>
            <a:endParaRPr lang="en-US" altLang="zh-CN" sz="3200" b="1" dirty="0" smtClean="0"/>
          </a:p>
          <a:p>
            <a:r>
              <a:rPr lang="en-US" sz="3200" b="1" dirty="0" smtClean="0"/>
              <a:t>Since Peter lost his </a:t>
            </a:r>
            <a:r>
              <a:rPr lang="en-US" sz="3200" b="1" dirty="0" err="1" smtClean="0"/>
              <a:t>job,we</a:t>
            </a:r>
            <a:r>
              <a:rPr lang="en-US" sz="3200" b="1" dirty="0" smtClean="0"/>
              <a:t> can hardly </a:t>
            </a:r>
            <a:r>
              <a:rPr lang="en-US" sz="3200" b="1" dirty="0" smtClean="0">
                <a:solidFill>
                  <a:srgbClr val="FF0000"/>
                </a:solidFill>
              </a:rPr>
              <a:t>make both 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ends meet. </a:t>
            </a:r>
          </a:p>
          <a:p>
            <a:r>
              <a:rPr lang="en-US" sz="3200" b="1" dirty="0" smtClean="0"/>
              <a:t> The train goes at 15:10 and I think we shall </a:t>
            </a:r>
            <a:r>
              <a:rPr lang="en-US" sz="3200" b="1" dirty="0" smtClean="0">
                <a:solidFill>
                  <a:srgbClr val="FF0000"/>
                </a:solidFill>
              </a:rPr>
              <a:t>make it.</a:t>
            </a:r>
            <a:r>
              <a:rPr lang="en-US" sz="3200" b="1" dirty="0" smtClean="0"/>
              <a:t> </a:t>
            </a:r>
          </a:p>
          <a:p>
            <a:r>
              <a:rPr lang="en-US" sz="3200" b="1" dirty="0" smtClean="0"/>
              <a:t>You should </a:t>
            </a:r>
            <a:r>
              <a:rPr lang="en-US" sz="3200" b="1" dirty="0" smtClean="0">
                <a:solidFill>
                  <a:srgbClr val="FF0000"/>
                </a:solidFill>
              </a:rPr>
              <a:t>make up for</a:t>
            </a:r>
            <a:r>
              <a:rPr lang="en-US" sz="3200" b="1" dirty="0" smtClean="0"/>
              <a:t> your lost time.</a:t>
            </a:r>
          </a:p>
          <a:p>
            <a:endParaRPr lang="en-US" sz="3200" b="1" dirty="0" smtClean="0"/>
          </a:p>
          <a:p>
            <a:r>
              <a:rPr lang="zh-CN" altLang="en-US" sz="3200" b="1" dirty="0" smtClean="0"/>
              <a:t>你应该将失去的时间补回来。</a:t>
            </a:r>
            <a:r>
              <a:rPr lang="en-US" sz="3200" b="1" dirty="0" smtClean="0"/>
              <a:t> </a:t>
            </a:r>
          </a:p>
          <a:p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"/>
            <a:ext cx="9144000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He is very quick at </a:t>
            </a:r>
            <a:r>
              <a:rPr lang="en-US" sz="3200" b="1" dirty="0" smtClean="0">
                <a:solidFill>
                  <a:srgbClr val="FF0000"/>
                </a:solidFill>
              </a:rPr>
              <a:t>making up </a:t>
            </a:r>
            <a:r>
              <a:rPr lang="en-US" sz="3200" b="1" dirty="0" smtClean="0"/>
              <a:t>excuses.</a:t>
            </a:r>
          </a:p>
          <a:p>
            <a:r>
              <a:rPr lang="zh-CN" altLang="en-US" sz="3200" b="1" dirty="0" smtClean="0"/>
              <a:t>编造借口</a:t>
            </a:r>
            <a:r>
              <a:rPr lang="en-US" altLang="zh-CN" sz="3200" b="1" dirty="0" smtClean="0"/>
              <a:t>,</a:t>
            </a:r>
            <a:r>
              <a:rPr lang="zh-CN" altLang="en-US" sz="3200" b="1" dirty="0" smtClean="0"/>
              <a:t>他来得非常之快。</a:t>
            </a:r>
            <a:endParaRPr lang="en-US" altLang="zh-CN" sz="3200" b="1" dirty="0" smtClean="0"/>
          </a:p>
          <a:p>
            <a:r>
              <a:rPr lang="en-US" sz="3200" b="1" dirty="0" smtClean="0"/>
              <a:t>They finally decided to stop quarrelling and </a:t>
            </a:r>
            <a:r>
              <a:rPr lang="en-US" sz="3200" b="1" dirty="0" smtClean="0">
                <a:solidFill>
                  <a:srgbClr val="FF0000"/>
                </a:solidFill>
              </a:rPr>
              <a:t>make up</a:t>
            </a:r>
            <a:r>
              <a:rPr lang="en-US" sz="3200" b="1" dirty="0" smtClean="0"/>
              <a:t>.</a:t>
            </a:r>
          </a:p>
          <a:p>
            <a:r>
              <a:rPr lang="zh-CN" altLang="en-US" sz="3200" b="1" dirty="0" smtClean="0"/>
              <a:t>他们最后决定停止争吵</a:t>
            </a:r>
            <a:r>
              <a:rPr lang="en-US" altLang="zh-CN" sz="3200" b="1" dirty="0" smtClean="0"/>
              <a:t>,</a:t>
            </a:r>
            <a:r>
              <a:rPr lang="zh-CN" altLang="en-US" sz="3200" b="1" dirty="0" smtClean="0"/>
              <a:t>握手言和。</a:t>
            </a:r>
            <a:endParaRPr lang="en-US" altLang="zh-CN" sz="3200" b="1" dirty="0" smtClean="0"/>
          </a:p>
          <a:p>
            <a:r>
              <a:rPr lang="en-US" sz="3200" b="1" dirty="0" smtClean="0"/>
              <a:t>At one time it was not considered good taste for women to </a:t>
            </a:r>
            <a:r>
              <a:rPr lang="en-US" sz="3200" b="1" dirty="0" smtClean="0">
                <a:solidFill>
                  <a:srgbClr val="FF0000"/>
                </a:solidFill>
              </a:rPr>
              <a:t>make up</a:t>
            </a:r>
            <a:r>
              <a:rPr lang="en-US" sz="3200" b="1" dirty="0" smtClean="0"/>
              <a:t>.</a:t>
            </a:r>
          </a:p>
          <a:p>
            <a:r>
              <a:rPr lang="zh-CN" altLang="en-US" sz="3200" b="1" dirty="0" smtClean="0"/>
              <a:t>有一段时期认为妇女打扮并不风雅。</a:t>
            </a:r>
            <a:r>
              <a:rPr lang="en-US" sz="3200" b="1" dirty="0" smtClean="0"/>
              <a:t> </a:t>
            </a:r>
          </a:p>
          <a:p>
            <a:r>
              <a:rPr lang="en-US" sz="3200" b="1" dirty="0" smtClean="0"/>
              <a:t>Your support will certainly </a:t>
            </a:r>
            <a:r>
              <a:rPr lang="en-US" sz="3200" b="1" dirty="0" smtClean="0">
                <a:solidFill>
                  <a:srgbClr val="FF0000"/>
                </a:solidFill>
              </a:rPr>
              <a:t>make a difference</a:t>
            </a:r>
            <a:r>
              <a:rPr lang="en-US" sz="3200" b="1" dirty="0" smtClean="0"/>
              <a:t> in my </a:t>
            </a:r>
          </a:p>
          <a:p>
            <a:r>
              <a:rPr lang="en-US" sz="3200" b="1" dirty="0" smtClean="0"/>
              <a:t>cause. </a:t>
            </a:r>
          </a:p>
          <a:p>
            <a:r>
              <a:rPr lang="zh-CN" altLang="en-US" sz="3200" b="1" dirty="0" smtClean="0"/>
              <a:t>你的支持肯定对我的事业很有影响。</a:t>
            </a:r>
            <a:r>
              <a:rPr lang="en-US" sz="3200" b="1" dirty="0" smtClean="0"/>
              <a:t>.</a:t>
            </a:r>
          </a:p>
          <a:p>
            <a:r>
              <a:rPr lang="en-US" sz="3200" b="1" dirty="0" smtClean="0"/>
              <a:t>I </a:t>
            </a:r>
            <a:r>
              <a:rPr lang="en-US" sz="3200" b="1" dirty="0" smtClean="0">
                <a:solidFill>
                  <a:srgbClr val="FF0000"/>
                </a:solidFill>
              </a:rPr>
              <a:t>made my way </a:t>
            </a:r>
            <a:r>
              <a:rPr lang="en-US" sz="3200" b="1" dirty="0" smtClean="0"/>
              <a:t>towards the harbor.</a:t>
            </a:r>
          </a:p>
          <a:p>
            <a:r>
              <a:rPr lang="en-US" sz="3200" b="1" dirty="0" err="1" smtClean="0"/>
              <a:t>我朝港口的方向走</a:t>
            </a:r>
            <a:r>
              <a:rPr lang="en-US" sz="3200" b="1" dirty="0" smtClean="0"/>
              <a:t>。 </a:t>
            </a:r>
          </a:p>
          <a:p>
            <a:r>
              <a:rPr lang="en-US" sz="3200" b="1" dirty="0" smtClean="0"/>
              <a:t>Mum </a:t>
            </a:r>
            <a:r>
              <a:rPr lang="en-US" sz="3200" b="1" dirty="0" smtClean="0">
                <a:solidFill>
                  <a:srgbClr val="FF0000"/>
                </a:solidFill>
              </a:rPr>
              <a:t>made </a:t>
            </a:r>
            <a:r>
              <a:rPr lang="en-US" sz="3200" b="1" dirty="0" smtClean="0"/>
              <a:t>a new coat 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to </a:t>
            </a:r>
            <a:r>
              <a:rPr lang="en-US" sz="3200" b="1" dirty="0" smtClean="0"/>
              <a:t>little Tom</a:t>
            </a:r>
            <a:r>
              <a:rPr lang="en-US" sz="3200" b="1" dirty="0" smtClean="0">
                <a:solidFill>
                  <a:srgbClr val="FF0000"/>
                </a:solidFill>
              </a:rPr>
              <a:t>'s own measure</a:t>
            </a:r>
          </a:p>
          <a:p>
            <a:endParaRPr lang="en-US" sz="3200" b="1" dirty="0" smtClean="0"/>
          </a:p>
          <a:p>
            <a:endParaRPr lang="zh-CN" altLang="en-US" sz="3200" b="1" dirty="0" smtClean="0"/>
          </a:p>
          <a:p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>
            <a:spLocks noChangeArrowheads="1"/>
          </p:cNvSpPr>
          <p:nvPr/>
        </p:nvSpPr>
        <p:spPr bwMode="auto">
          <a:xfrm>
            <a:off x="0" y="928670"/>
            <a:ext cx="9144000" cy="65812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88872" rIns="0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2"/>
                <a:ea typeface="PingFang SC"/>
                <a:cs typeface="宋体" pitchFamily="2" charset="-122"/>
              </a:rPr>
              <a:t>They </a:t>
            </a:r>
            <a:r>
              <a:rPr kumimoji="0" lang="zh-CN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2"/>
                <a:ea typeface="PingFang SC"/>
                <a:cs typeface="宋体" pitchFamily="2" charset="-122"/>
              </a:rPr>
              <a:t>made up their minds </a:t>
            </a:r>
            <a:r>
              <a:rPr kumimoji="0" lang="zh-CN" altLang="zh-CN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2"/>
                <a:ea typeface="PingFang SC"/>
                <a:cs typeface="宋体" pitchFamily="2" charset="-122"/>
              </a:rPr>
              <a:t>to sell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2"/>
                <a:ea typeface="PingFang SC"/>
                <a:cs typeface="宋体" pitchFamily="2" charset="-122"/>
              </a:rPr>
              <a:t> </a:t>
            </a:r>
            <a:r>
              <a:rPr kumimoji="0" lang="zh-CN" altLang="zh-CN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2"/>
                <a:ea typeface="PingFang SC"/>
                <a:cs typeface="宋体" pitchFamily="2" charset="-122"/>
              </a:rPr>
              <a:t>the house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2"/>
                <a:ea typeface="PingFang SC"/>
                <a:cs typeface="宋体" pitchFamily="2" charset="-122"/>
              </a:rPr>
              <a:t>．</a:t>
            </a: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 Unicode MS" pitchFamily="34" charset="-122"/>
              <a:ea typeface="PingFang SC"/>
              <a:cs typeface="宋体" pitchFamily="2" charset="-12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2"/>
                <a:ea typeface="PingFang SC"/>
                <a:cs typeface="宋体" pitchFamily="2" charset="-122"/>
              </a:rPr>
              <a:t>他们下决心要把房子卖掉。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 </a:t>
            </a: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r>
              <a:rPr lang="en-US" sz="3200" b="1" dirty="0" smtClean="0"/>
              <a:t>Don‘t </a:t>
            </a:r>
            <a:r>
              <a:rPr lang="en-US" sz="3200" b="1" dirty="0" smtClean="0">
                <a:solidFill>
                  <a:srgbClr val="FF0000"/>
                </a:solidFill>
              </a:rPr>
              <a:t>make fun of</a:t>
            </a:r>
            <a:r>
              <a:rPr lang="en-US" sz="3200" b="1" dirty="0" smtClean="0"/>
              <a:t> someone’s physical handicap(</a:t>
            </a:r>
            <a:r>
              <a:rPr lang="zh-CN" altLang="en-US" sz="3200" b="1" dirty="0" smtClean="0"/>
              <a:t>缺陷</a:t>
            </a:r>
            <a:r>
              <a:rPr lang="en-US" altLang="zh-CN" sz="3200" b="1" dirty="0" smtClean="0"/>
              <a:t>)</a:t>
            </a:r>
            <a:r>
              <a:rPr lang="en-US" sz="3200" b="1" dirty="0" smtClean="0"/>
              <a:t>. </a:t>
            </a:r>
          </a:p>
          <a:p>
            <a:r>
              <a:rPr lang="zh-CN" altLang="en-US" sz="3200" b="1" dirty="0" smtClean="0"/>
              <a:t>别取笑人家生理上的缺陷。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Can you </a:t>
            </a:r>
            <a:r>
              <a:rPr lang="en-US" sz="3200" dirty="0" smtClean="0">
                <a:solidFill>
                  <a:srgbClr val="FF0000"/>
                </a:solidFill>
              </a:rPr>
              <a:t>make out</a:t>
            </a:r>
            <a:r>
              <a:rPr lang="en-US" sz="3200" dirty="0" smtClean="0"/>
              <a:t> what this means? </a:t>
            </a:r>
          </a:p>
          <a:p>
            <a:r>
              <a:rPr lang="zh-CN" altLang="en-US" sz="3200" dirty="0" smtClean="0"/>
              <a:t>你能理解这是什么意思吗</a:t>
            </a:r>
            <a:endParaRPr lang="en-US" altLang="zh-CN" sz="3200" dirty="0" smtClean="0"/>
          </a:p>
          <a:p>
            <a:r>
              <a:rPr lang="en-US" sz="3200" dirty="0" smtClean="0"/>
              <a:t>I heard the voices, but couldn't </a:t>
            </a:r>
            <a:r>
              <a:rPr lang="en-US" sz="3200" dirty="0" smtClean="0">
                <a:solidFill>
                  <a:srgbClr val="FF0000"/>
                </a:solidFill>
              </a:rPr>
              <a:t>make out </a:t>
            </a:r>
            <a:r>
              <a:rPr lang="en-US" sz="3200" dirty="0" smtClean="0"/>
              <a:t>what they were saying. </a:t>
            </a:r>
          </a:p>
          <a:p>
            <a:r>
              <a:rPr lang="zh-CN" altLang="en-US" sz="3200" dirty="0" smtClean="0"/>
              <a:t>我听到有声音，却听不清他们在说些什么。</a:t>
            </a:r>
          </a:p>
          <a:p>
            <a:endParaRPr lang="zh-CN" altLang="en-US" sz="3200" dirty="0" smtClean="0"/>
          </a:p>
          <a:p>
            <a:endParaRPr lang="zh-CN" altLang="en-US" sz="3200" b="1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5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55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55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5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285750" y="1308100"/>
          <a:ext cx="9293225" cy="4478338"/>
        </p:xfrm>
        <a:graphic>
          <a:graphicData uri="http://schemas.openxmlformats.org/presentationml/2006/ole">
            <p:oleObj spid="_x0000_s11266" name="文档" r:id="rId4" imgW="9299892" imgH="4495636" progId="Word.Document.8">
              <p:embed/>
            </p:oleObj>
          </a:graphicData>
        </a:graphic>
      </p:graphicFrame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We </a:t>
            </a:r>
            <a:r>
              <a:rPr lang="en-US" sz="3200" b="1" dirty="0" smtClean="0">
                <a:solidFill>
                  <a:srgbClr val="FF0000"/>
                </a:solidFill>
              </a:rPr>
              <a:t>called at </a:t>
            </a:r>
            <a:r>
              <a:rPr lang="en-US" sz="3200" b="1" dirty="0" smtClean="0"/>
              <a:t>Mr. Smith yesterday.</a:t>
            </a:r>
          </a:p>
          <a:p>
            <a:r>
              <a:rPr lang="zh-CN" altLang="en-US" sz="3200" b="1" dirty="0" smtClean="0"/>
              <a:t>昨天我们拜访了史密斯先生家。</a:t>
            </a:r>
            <a:endParaRPr lang="en-US" altLang="zh-CN" sz="3200" b="1" dirty="0" smtClean="0"/>
          </a:p>
          <a:p>
            <a:r>
              <a:rPr lang="en-US" sz="3200" b="1" dirty="0" smtClean="0"/>
              <a:t>The boy had gone but a few steps, when his father </a:t>
            </a:r>
            <a:r>
              <a:rPr lang="en-US" sz="3200" b="1" dirty="0" smtClean="0">
                <a:solidFill>
                  <a:srgbClr val="FF0000"/>
                </a:solidFill>
              </a:rPr>
              <a:t>call</a:t>
            </a:r>
            <a:r>
              <a:rPr lang="en-US" sz="3200" b="1" dirty="0" smtClean="0"/>
              <a:t>ed him </a:t>
            </a:r>
            <a:r>
              <a:rPr lang="en-US" sz="3200" b="1" dirty="0" smtClean="0">
                <a:solidFill>
                  <a:srgbClr val="FF0000"/>
                </a:solidFill>
              </a:rPr>
              <a:t>back</a:t>
            </a:r>
            <a:r>
              <a:rPr lang="en-US" sz="3200" b="1" dirty="0" smtClean="0"/>
              <a:t>.</a:t>
            </a:r>
          </a:p>
          <a:p>
            <a:r>
              <a:rPr lang="zh-CN" altLang="en-US" sz="3200" b="1" dirty="0" smtClean="0"/>
              <a:t>孩子才走几步，父亲就把他叫了回来。</a:t>
            </a:r>
          </a:p>
          <a:p>
            <a:r>
              <a:rPr lang="en-US" sz="3200" b="1" dirty="0" smtClean="0"/>
              <a:t>I’ll </a:t>
            </a:r>
            <a:r>
              <a:rPr lang="en-US" sz="3200" b="1" dirty="0" smtClean="0">
                <a:solidFill>
                  <a:srgbClr val="FF0000"/>
                </a:solidFill>
              </a:rPr>
              <a:t>call </a:t>
            </a:r>
            <a:r>
              <a:rPr lang="en-US" sz="3200" b="1" dirty="0" smtClean="0"/>
              <a:t>you</a:t>
            </a:r>
            <a:r>
              <a:rPr lang="en-US" sz="3200" b="1" dirty="0" smtClean="0">
                <a:solidFill>
                  <a:srgbClr val="FF0000"/>
                </a:solidFill>
              </a:rPr>
              <a:t> back </a:t>
            </a:r>
            <a:r>
              <a:rPr lang="en-US" sz="3200" b="1" dirty="0" smtClean="0"/>
              <a:t>in half an hour.</a:t>
            </a:r>
          </a:p>
          <a:p>
            <a:r>
              <a:rPr lang="zh-CN" altLang="en-US" sz="3200" b="1" dirty="0" smtClean="0"/>
              <a:t>半小时后我会给你打电话的。</a:t>
            </a:r>
            <a:endParaRPr lang="en-US" sz="3200" b="1" dirty="0" smtClean="0"/>
          </a:p>
          <a:p>
            <a:r>
              <a:rPr lang="en-US" sz="3200" b="1" dirty="0" smtClean="0"/>
              <a:t>He’ll </a:t>
            </a:r>
            <a:r>
              <a:rPr lang="en-US" sz="3200" b="1" dirty="0" smtClean="0">
                <a:solidFill>
                  <a:srgbClr val="FF0000"/>
                </a:solidFill>
              </a:rPr>
              <a:t>call for </a:t>
            </a:r>
            <a:r>
              <a:rPr lang="en-US" sz="3200" b="1" dirty="0" smtClean="0"/>
              <a:t>the mail on his way home.</a:t>
            </a:r>
          </a:p>
          <a:p>
            <a:r>
              <a:rPr lang="zh-CN" altLang="en-US" sz="3200" b="1" dirty="0" smtClean="0"/>
              <a:t>在回家的路上他要去取邮件。</a:t>
            </a:r>
          </a:p>
          <a:p>
            <a:r>
              <a:rPr lang="en-US" sz="3200" b="1" dirty="0" smtClean="0"/>
              <a:t>The occasion </a:t>
            </a:r>
            <a:r>
              <a:rPr lang="en-US" sz="3200" b="1" dirty="0" smtClean="0">
                <a:solidFill>
                  <a:srgbClr val="FF0000"/>
                </a:solidFill>
              </a:rPr>
              <a:t>calls for </a:t>
            </a:r>
            <a:r>
              <a:rPr lang="en-US" sz="3200" b="1" dirty="0" smtClean="0"/>
              <a:t>quick action.</a:t>
            </a:r>
          </a:p>
          <a:p>
            <a:r>
              <a:rPr lang="zh-CN" altLang="en-US" sz="3200" b="1" dirty="0" smtClean="0"/>
              <a:t>情况需要采取紧急行动。</a:t>
            </a:r>
            <a:endParaRPr lang="en-US" altLang="zh-CN" sz="3200" b="1" dirty="0" smtClean="0"/>
          </a:p>
          <a:p>
            <a:endParaRPr lang="zh-CN" altLang="en-US" sz="3200" b="1" dirty="0" smtClean="0"/>
          </a:p>
          <a:p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335846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［break</a:t>
            </a:r>
            <a:r>
              <a:rPr lang="zh-CN" altLang="en-US" sz="2400" b="1" dirty="0"/>
              <a:t>词组练习题练］ </a:t>
            </a:r>
            <a:r>
              <a:rPr lang="zh-CN" altLang="en-US" sz="2400" b="1" dirty="0" smtClean="0"/>
              <a:t/>
            </a:r>
            <a:br>
              <a:rPr lang="zh-CN" altLang="en-US" sz="2400" b="1" dirty="0" smtClean="0"/>
            </a:br>
            <a:r>
              <a:rPr lang="zh-CN" altLang="en-US" sz="2400" b="1" dirty="0"/>
              <a:t>①</a:t>
            </a:r>
            <a:r>
              <a:rPr lang="en-US" sz="2400" b="1" dirty="0"/>
              <a:t>He said his computer ＿＿＿＿＿． </a:t>
            </a:r>
            <a:endParaRPr lang="en-US" sz="2400" b="1" dirty="0" smtClean="0"/>
          </a:p>
          <a:p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/>
              <a:t>②Those old cars will be ＿＿＿＿ for scrap(</a:t>
            </a:r>
            <a:r>
              <a:rPr lang="zh-CN" altLang="en-US" sz="2400" b="1" dirty="0"/>
              <a:t>废铁</a:t>
            </a:r>
            <a:r>
              <a:rPr lang="en-US" altLang="zh-CN" sz="2400" b="1" dirty="0"/>
              <a:t>)</a:t>
            </a:r>
            <a:r>
              <a:rPr lang="zh-CN" altLang="en-US" sz="2400" b="1" dirty="0"/>
              <a:t>． 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③</a:t>
            </a:r>
            <a:r>
              <a:rPr lang="en-US" sz="2400" b="1" dirty="0"/>
              <a:t>Last night somebody ＿＿＿＿ </a:t>
            </a:r>
            <a:r>
              <a:rPr lang="en-US" sz="2400" b="1" dirty="0" err="1"/>
              <a:t>Mr</a:t>
            </a:r>
            <a:r>
              <a:rPr lang="en-US" sz="2400" b="1" dirty="0"/>
              <a:t> Brown's house and took away many things． </a:t>
            </a:r>
            <a:endParaRPr lang="en-US" sz="2400" b="1" dirty="0" smtClean="0"/>
          </a:p>
          <a:p>
            <a:r>
              <a:rPr lang="en-US" sz="2400" b="1" dirty="0" smtClean="0"/>
              <a:t>④</a:t>
            </a:r>
            <a:r>
              <a:rPr lang="en-US" sz="2400" b="1" dirty="0"/>
              <a:t>A fire ＿＿＿＿ after we had gone home． </a:t>
            </a:r>
            <a:endParaRPr lang="en-US" sz="2400" b="1" dirty="0" smtClean="0"/>
          </a:p>
          <a:p>
            <a:r>
              <a:rPr lang="en-US" sz="2400" b="1" dirty="0" smtClean="0"/>
              <a:t>⑤</a:t>
            </a:r>
            <a:r>
              <a:rPr lang="en-US" sz="2400" b="1" dirty="0"/>
              <a:t>The boy often ＿＿＿＿ while his parents are speaking． 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/>
              <a:t>⑥You must ＿＿＿＿ from bad habits． </a:t>
            </a:r>
            <a:endParaRPr lang="en-US" sz="2400" b="1" dirty="0" smtClean="0"/>
          </a:p>
          <a:p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/>
              <a:t>⑦After the heavy rain the sun ＿＿＿＿ the clouds． 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/>
              <a:t>⑧A thief ＿＿＿＿ and stole a lot of things last night． </a:t>
            </a:r>
            <a:endParaRPr lang="en-US" sz="2400" b="1" dirty="0" smtClean="0"/>
          </a:p>
          <a:p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⑨The </a:t>
            </a:r>
            <a:r>
              <a:rPr lang="en-US" sz="2400" b="1" dirty="0"/>
              <a:t>ice began to ＿＿＿＿ on the river． 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(</a:t>
            </a:r>
            <a:endParaRPr lang="zh-CN" altLang="en-US" sz="2400" b="1" dirty="0"/>
          </a:p>
        </p:txBody>
      </p:sp>
      <p:sp>
        <p:nvSpPr>
          <p:cNvPr id="4" name="矩形 3"/>
          <p:cNvSpPr/>
          <p:nvPr/>
        </p:nvSpPr>
        <p:spPr>
          <a:xfrm>
            <a:off x="3214678" y="428604"/>
            <a:ext cx="32646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had broken down 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3357554" y="1142984"/>
            <a:ext cx="20038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broken up 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000364" y="1928802"/>
            <a:ext cx="22511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broke into 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857224" y="2285992"/>
            <a:ext cx="21461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broke out 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2357422" y="2714620"/>
            <a:ext cx="18181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breaks in 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5214942" y="3143248"/>
            <a:ext cx="22264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break away 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714744" y="3643314"/>
            <a:ext cx="30718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broke through 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285852" y="4357694"/>
            <a:ext cx="16656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broke in 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500298" y="4857760"/>
            <a:ext cx="16836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break up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As the child’s condition grew worse, the parents </a:t>
            </a:r>
            <a:r>
              <a:rPr lang="en-US" sz="3200" b="1" dirty="0" smtClean="0">
                <a:solidFill>
                  <a:srgbClr val="FF0000"/>
                </a:solidFill>
              </a:rPr>
              <a:t>call</a:t>
            </a:r>
            <a:r>
              <a:rPr lang="en-US" sz="3200" b="1" dirty="0" smtClean="0"/>
              <a:t>ed </a:t>
            </a:r>
            <a:r>
              <a:rPr lang="en-US" sz="3200" b="1" dirty="0" smtClean="0">
                <a:solidFill>
                  <a:srgbClr val="FF0000"/>
                </a:solidFill>
              </a:rPr>
              <a:t>in </a:t>
            </a:r>
            <a:r>
              <a:rPr lang="en-US" sz="3200" b="1" dirty="0" smtClean="0"/>
              <a:t>a doctor.</a:t>
            </a:r>
          </a:p>
          <a:p>
            <a:r>
              <a:rPr lang="zh-CN" altLang="en-US" sz="3200" b="1" dirty="0" smtClean="0"/>
              <a:t>由于孩子的病情恶化，他父亲请来了一位医生。</a:t>
            </a:r>
            <a:endParaRPr lang="en-US" altLang="zh-CN" sz="3200" b="1" dirty="0" smtClean="0"/>
          </a:p>
          <a:p>
            <a:r>
              <a:rPr lang="en-US" sz="3200" b="1" dirty="0" smtClean="0"/>
              <a:t>I </a:t>
            </a:r>
            <a:r>
              <a:rPr lang="en-US" sz="3200" b="1" dirty="0" smtClean="0">
                <a:solidFill>
                  <a:srgbClr val="FF0000"/>
                </a:solidFill>
              </a:rPr>
              <a:t>called on </a:t>
            </a:r>
            <a:r>
              <a:rPr lang="en-US" sz="3200" b="1" dirty="0" smtClean="0"/>
              <a:t>the director at his office.</a:t>
            </a:r>
          </a:p>
          <a:p>
            <a:r>
              <a:rPr lang="zh-CN" altLang="en-US" sz="3200" b="1" dirty="0" smtClean="0"/>
              <a:t>我到主任的办公室找他。</a:t>
            </a:r>
          </a:p>
          <a:p>
            <a:r>
              <a:rPr lang="en-US" sz="3200" b="1" dirty="0" smtClean="0"/>
              <a:t>The Party </a:t>
            </a:r>
            <a:r>
              <a:rPr lang="en-US" sz="3200" b="1" dirty="0" smtClean="0">
                <a:solidFill>
                  <a:srgbClr val="FF0000"/>
                </a:solidFill>
              </a:rPr>
              <a:t>calls on </a:t>
            </a:r>
            <a:r>
              <a:rPr lang="en-US" sz="3200" b="1" dirty="0" smtClean="0"/>
              <a:t>us to study hard. </a:t>
            </a:r>
          </a:p>
          <a:p>
            <a:r>
              <a:rPr lang="zh-CN" altLang="en-US" sz="3200" b="1" dirty="0" smtClean="0"/>
              <a:t>党号召我们刻苦学习。</a:t>
            </a:r>
          </a:p>
          <a:p>
            <a:r>
              <a:rPr lang="en-US" sz="3200" b="1" dirty="0" smtClean="0"/>
              <a:t>On reaching there, I’ll </a:t>
            </a:r>
            <a:r>
              <a:rPr lang="en-US" sz="3200" b="1" dirty="0" smtClean="0">
                <a:solidFill>
                  <a:srgbClr val="FF0000"/>
                </a:solidFill>
              </a:rPr>
              <a:t>call you up.</a:t>
            </a:r>
          </a:p>
          <a:p>
            <a:r>
              <a:rPr lang="zh-CN" altLang="en-US" sz="3200" b="1" dirty="0" smtClean="0"/>
              <a:t>一到那里，我就会给你打电话的。</a:t>
            </a:r>
          </a:p>
          <a:p>
            <a:r>
              <a:rPr lang="zh-CN" altLang="en-US" sz="3200" b="1" dirty="0" smtClean="0"/>
              <a:t> </a:t>
            </a:r>
            <a:r>
              <a:rPr lang="en-US" sz="3200" b="1" dirty="0" smtClean="0"/>
              <a:t>The picture </a:t>
            </a:r>
            <a:r>
              <a:rPr lang="en-US" sz="3200" b="1" dirty="0" smtClean="0">
                <a:solidFill>
                  <a:srgbClr val="FF0000"/>
                </a:solidFill>
              </a:rPr>
              <a:t>calls up </a:t>
            </a:r>
            <a:r>
              <a:rPr lang="en-US" sz="3200" b="1" dirty="0" smtClean="0"/>
              <a:t>scenes of my childhood.</a:t>
            </a:r>
          </a:p>
          <a:p>
            <a:r>
              <a:rPr lang="zh-CN" altLang="en-US" sz="3200" b="1" dirty="0" smtClean="0"/>
              <a:t>这张相片是我想起了童年的情景</a:t>
            </a:r>
          </a:p>
          <a:p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>
            <a:spLocks noChangeArrowheads="1"/>
          </p:cNvSpPr>
          <p:nvPr/>
        </p:nvSpPr>
        <p:spPr bwMode="auto">
          <a:xfrm>
            <a:off x="0" y="0"/>
            <a:ext cx="91440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宋体" pitchFamily="2" charset="-122"/>
                <a:cs typeface="Arial" pitchFamily="34" charset="0"/>
              </a:rPr>
              <a:t>The meeting has been 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  <a:cs typeface="Arial" pitchFamily="34" charset="0"/>
              </a:rPr>
              <a:t>called off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宋体" pitchFamily="2" charset="-122"/>
                <a:cs typeface="Arial" pitchFamily="34" charset="0"/>
              </a:rPr>
              <a:t>. 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会议已经取消。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宋体" pitchFamily="2" charset="-122"/>
                <a:cs typeface="Times New Roman" pitchFamily="18" charset="0"/>
              </a:rPr>
              <a:t> </a:t>
            </a: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/>
              <a:ea typeface="宋体" pitchFamily="2" charset="-122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/>
              <a:ea typeface="宋体" pitchFamily="2" charset="-122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Why was the football match 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called off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宋体" pitchFamily="2" charset="-122"/>
                <a:cs typeface="Arial" pitchFamily="34" charset="0"/>
              </a:rPr>
              <a:t>? </a:t>
            </a:r>
          </a:p>
          <a:p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宋体" pitchFamily="2" charset="-122"/>
                <a:cs typeface="Arial" pitchFamily="34" charset="0"/>
              </a:rPr>
              <a:t> 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宋体" pitchFamily="2" charset="-122"/>
                <a:cs typeface="Arial" pitchFamily="34" charset="0"/>
              </a:rPr>
              <a:t>足球赛为什么取消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宋体" pitchFamily="2" charset="-122"/>
                <a:cs typeface="Arial" pitchFamily="34" charset="0"/>
              </a:rPr>
              <a:t>?</a:t>
            </a:r>
            <a:r>
              <a:rPr lang="en-US" sz="3200" dirty="0" smtClean="0"/>
              <a:t> </a:t>
            </a:r>
          </a:p>
          <a:p>
            <a:endParaRPr lang="en-US" sz="3600" dirty="0" smtClean="0"/>
          </a:p>
          <a:p>
            <a:r>
              <a:rPr lang="en-US" sz="3600" b="1" dirty="0" smtClean="0"/>
              <a:t>The Good Lord is always with you, and when you need His strength, </a:t>
            </a:r>
            <a:r>
              <a:rPr lang="en-US" sz="3600" b="1" dirty="0" smtClean="0">
                <a:solidFill>
                  <a:srgbClr val="FF0000"/>
                </a:solidFill>
              </a:rPr>
              <a:t>call out </a:t>
            </a:r>
            <a:r>
              <a:rPr lang="en-US" sz="3600" b="1" dirty="0" smtClean="0"/>
              <a:t>His </a:t>
            </a:r>
          </a:p>
          <a:p>
            <a:r>
              <a:rPr lang="en-US" sz="3600" b="1" dirty="0" smtClean="0"/>
              <a:t>name. </a:t>
            </a:r>
          </a:p>
          <a:p>
            <a:r>
              <a:rPr lang="zh-CN" altLang="en-US" sz="3600" b="1" dirty="0" smtClean="0"/>
              <a:t>上帝总是和你同在，当你需要他的力量时，就喊出他的名字。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47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47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47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-642974" y="0"/>
          <a:ext cx="11591962" cy="7000899"/>
        </p:xfrm>
        <a:graphic>
          <a:graphicData uri="http://schemas.openxmlformats.org/presentationml/2006/ole">
            <p:oleObj spid="_x0000_s10242" name="文档" r:id="rId4" imgW="9717659" imgH="4988822" progId="Word.Document.8">
              <p:embed/>
            </p:oleObj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9358346" cy="94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Before this I'd have smiled and </a:t>
            </a:r>
            <a:r>
              <a:rPr lang="en-US" sz="3200" b="1" dirty="0" smtClean="0">
                <a:solidFill>
                  <a:srgbClr val="FF0000"/>
                </a:solidFill>
              </a:rPr>
              <a:t>turned </a:t>
            </a:r>
            <a:r>
              <a:rPr lang="en-US" sz="3200" b="1" dirty="0" smtClean="0"/>
              <a:t>her</a:t>
            </a:r>
            <a:r>
              <a:rPr lang="en-US" sz="3200" b="1" dirty="0" smtClean="0">
                <a:solidFill>
                  <a:srgbClr val="FF0000"/>
                </a:solidFill>
              </a:rPr>
              <a:t> down </a:t>
            </a:r>
          </a:p>
          <a:p>
            <a:r>
              <a:rPr lang="zh-CN" altLang="en-US" sz="3200" b="1" dirty="0" smtClean="0"/>
              <a:t>在这之前，我本该笑着拒绝她。</a:t>
            </a:r>
            <a:endParaRPr lang="en-US" altLang="zh-CN" sz="3200" b="1" dirty="0" smtClean="0"/>
          </a:p>
          <a:p>
            <a:r>
              <a:rPr lang="en-US" sz="3200" b="1" dirty="0" smtClean="0"/>
              <a:t>She could not bear the relentless music and 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turned down </a:t>
            </a:r>
            <a:r>
              <a:rPr lang="en-US" sz="3200" b="1" dirty="0" smtClean="0"/>
              <a:t>the volume. </a:t>
            </a:r>
          </a:p>
          <a:p>
            <a:r>
              <a:rPr lang="zh-CN" altLang="en-US" sz="3200" b="1" dirty="0" smtClean="0"/>
              <a:t>她受不了没完没了的音乐，就把音量调小了。</a:t>
            </a:r>
            <a:r>
              <a:rPr lang="en-US" sz="3200" b="1" dirty="0" smtClean="0"/>
              <a:t> </a:t>
            </a:r>
          </a:p>
          <a:p>
            <a:r>
              <a:rPr lang="en-US" sz="3200" b="1" dirty="0" smtClean="0"/>
              <a:t>Cosgrave's forecast </a:t>
            </a:r>
            <a:r>
              <a:rPr lang="en-US" sz="3200" b="1" dirty="0" smtClean="0">
                <a:solidFill>
                  <a:srgbClr val="FF0000"/>
                </a:solidFill>
              </a:rPr>
              <a:t>turned out</a:t>
            </a:r>
            <a:r>
              <a:rPr lang="en-US" sz="3200" b="1" dirty="0" smtClean="0"/>
              <a:t> to be quite wrong </a:t>
            </a:r>
          </a:p>
          <a:p>
            <a:r>
              <a:rPr lang="zh-CN" altLang="en-US" sz="3200" b="1" dirty="0" smtClean="0"/>
              <a:t>科斯格雷夫的预测最后证明是大错特错。</a:t>
            </a:r>
            <a:endParaRPr lang="en-US" altLang="zh-CN" sz="3200" b="1" dirty="0" smtClean="0"/>
          </a:p>
          <a:p>
            <a:r>
              <a:rPr lang="en-US" sz="3200" b="1" dirty="0" smtClean="0"/>
              <a:t> It </a:t>
            </a:r>
            <a:r>
              <a:rPr lang="en-US" sz="3200" b="1" dirty="0" smtClean="0">
                <a:solidFill>
                  <a:srgbClr val="FF0000"/>
                </a:solidFill>
              </a:rPr>
              <a:t>turned out</a:t>
            </a:r>
            <a:r>
              <a:rPr lang="en-US" sz="3200" b="1" dirty="0" smtClean="0"/>
              <a:t> that I knew the person who got shot. </a:t>
            </a:r>
          </a:p>
          <a:p>
            <a:r>
              <a:rPr lang="zh-CN" altLang="en-US" sz="3200" b="1" dirty="0" smtClean="0"/>
              <a:t>结果发现我认识那个中枪的人。</a:t>
            </a:r>
            <a:endParaRPr lang="en-US" altLang="zh-CN" sz="3200" b="1" dirty="0" smtClean="0"/>
          </a:p>
          <a:p>
            <a:r>
              <a:rPr lang="en-US" sz="3200" b="1" dirty="0" smtClean="0"/>
              <a:t> Ann </a:t>
            </a:r>
            <a:r>
              <a:rPr lang="en-US" sz="3200" b="1" dirty="0" smtClean="0">
                <a:solidFill>
                  <a:srgbClr val="FF0000"/>
                </a:solidFill>
              </a:rPr>
              <a:t>turned over </a:t>
            </a:r>
            <a:r>
              <a:rPr lang="en-US" sz="3200" b="1" dirty="0" smtClean="0"/>
              <a:t>in her bed once more.</a:t>
            </a:r>
          </a:p>
          <a:p>
            <a:r>
              <a:rPr lang="zh-CN" altLang="en-US" sz="3200" b="1" dirty="0" smtClean="0"/>
              <a:t>安在床上又翻了一下身。</a:t>
            </a:r>
            <a:endParaRPr lang="en-US" altLang="zh-CN" sz="3200" b="1" dirty="0" smtClean="0"/>
          </a:p>
          <a:p>
            <a:r>
              <a:rPr lang="en-US" sz="3200" b="1" dirty="0" smtClean="0"/>
              <a:t> I would, indeed,</a:t>
            </a:r>
            <a:r>
              <a:rPr lang="en-US" sz="3200" b="1" dirty="0" smtClean="0">
                <a:solidFill>
                  <a:srgbClr val="FF0000"/>
                </a:solidFill>
              </a:rPr>
              <a:t> turn </a:t>
            </a:r>
            <a:r>
              <a:rPr lang="en-US" sz="3200" b="1" dirty="0" smtClean="0"/>
              <a:t>the evidence </a:t>
            </a:r>
            <a:r>
              <a:rPr lang="en-US" sz="3200" b="1" dirty="0" smtClean="0">
                <a:solidFill>
                  <a:srgbClr val="FF0000"/>
                </a:solidFill>
              </a:rPr>
              <a:t>over </a:t>
            </a:r>
            <a:r>
              <a:rPr lang="en-US" sz="3200" b="1" dirty="0" smtClean="0"/>
              <a:t>to the police...</a:t>
            </a:r>
          </a:p>
          <a:p>
            <a:r>
              <a:rPr lang="zh-CN" altLang="en-US" sz="3200" b="1" dirty="0" smtClean="0"/>
              <a:t>我当然会把证据交给警方的。</a:t>
            </a:r>
          </a:p>
          <a:p>
            <a:endParaRPr lang="en-US" sz="3200" b="1" dirty="0" smtClean="0"/>
          </a:p>
          <a:p>
            <a:endParaRPr lang="zh-CN" altLang="en-US" sz="3200" b="1" dirty="0" smtClean="0"/>
          </a:p>
          <a:p>
            <a:endParaRPr lang="zh-CN" altLang="en-US" sz="3200" b="1" dirty="0" smtClean="0"/>
          </a:p>
          <a:p>
            <a:endParaRPr lang="zh-CN" altLang="en-US" sz="3200" b="1" dirty="0" smtClean="0"/>
          </a:p>
          <a:p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1429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I had to </a:t>
            </a:r>
            <a:r>
              <a:rPr lang="en-US" sz="3200" b="1" dirty="0" smtClean="0">
                <a:solidFill>
                  <a:srgbClr val="FF0000"/>
                </a:solidFill>
              </a:rPr>
              <a:t>turn to </a:t>
            </a:r>
            <a:r>
              <a:rPr lang="en-US" sz="3200" b="1" dirty="0" smtClean="0"/>
              <a:t>the dictionary for help. </a:t>
            </a:r>
          </a:p>
          <a:p>
            <a:r>
              <a:rPr lang="zh-CN" altLang="en-US" sz="3200" b="1" dirty="0" smtClean="0"/>
              <a:t>我只好求助于词典了。</a:t>
            </a:r>
            <a:r>
              <a:rPr lang="en-US" sz="3200" b="1" dirty="0" smtClean="0"/>
              <a:t> </a:t>
            </a:r>
          </a:p>
          <a:p>
            <a:r>
              <a:rPr lang="en-US" sz="3200" b="1" dirty="0" smtClean="0"/>
              <a:t>I usually </a:t>
            </a:r>
            <a:r>
              <a:rPr lang="en-US" sz="3200" b="1" dirty="0" smtClean="0">
                <a:solidFill>
                  <a:srgbClr val="FF0000"/>
                </a:solidFill>
              </a:rPr>
              <a:t>turn to </a:t>
            </a:r>
            <a:r>
              <a:rPr lang="en-US" sz="3200" b="1" dirty="0" smtClean="0"/>
              <a:t>my dad if I have any financial </a:t>
            </a:r>
          </a:p>
          <a:p>
            <a:r>
              <a:rPr lang="en-US" sz="3200" b="1" dirty="0" smtClean="0"/>
              <a:t>problems. </a:t>
            </a:r>
          </a:p>
          <a:p>
            <a:r>
              <a:rPr lang="zh-CN" altLang="en-US" sz="3200" b="1" dirty="0" smtClean="0"/>
              <a:t>如果我的财务窘困，我通常求助于父亲。</a:t>
            </a:r>
            <a:r>
              <a:rPr lang="en-US" sz="3200" b="1" dirty="0" smtClean="0"/>
              <a:t> </a:t>
            </a:r>
          </a:p>
          <a:p>
            <a:r>
              <a:rPr lang="en-US" sz="3200" b="1" dirty="0" smtClean="0"/>
              <a:t>You'd better </a:t>
            </a:r>
            <a:r>
              <a:rPr lang="en-US" sz="3200" b="1" dirty="0" smtClean="0">
                <a:solidFill>
                  <a:srgbClr val="FF0000"/>
                </a:solidFill>
              </a:rPr>
              <a:t>turn in</a:t>
            </a:r>
            <a:r>
              <a:rPr lang="en-US" sz="3200" b="1" dirty="0" smtClean="0"/>
              <a:t> the money that you found. </a:t>
            </a:r>
          </a:p>
          <a:p>
            <a:r>
              <a:rPr lang="zh-CN" altLang="en-US" sz="3200" b="1" dirty="0" smtClean="0"/>
              <a:t>你最好把捡到的钱上交。</a:t>
            </a:r>
            <a:endParaRPr lang="en-US" altLang="zh-CN" sz="3200" b="1" dirty="0" smtClean="0"/>
          </a:p>
          <a:p>
            <a:r>
              <a:rPr lang="en-US" sz="3200" b="1" dirty="0" smtClean="0"/>
              <a:t> Richard </a:t>
            </a:r>
            <a:r>
              <a:rPr lang="en-US" sz="3200" b="1" dirty="0" smtClean="0">
                <a:solidFill>
                  <a:srgbClr val="FF0000"/>
                </a:solidFill>
              </a:rPr>
              <a:t>had</a:t>
            </a:r>
            <a:r>
              <a:rPr lang="en-US" sz="3200" b="1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turned up </a:t>
            </a:r>
            <a:r>
              <a:rPr lang="en-US" sz="3200" b="1" dirty="0" smtClean="0"/>
              <a:t>on Christmas Eve with Tony...</a:t>
            </a:r>
          </a:p>
          <a:p>
            <a:r>
              <a:rPr lang="zh-CN" altLang="en-US" sz="3200" b="1" dirty="0" smtClean="0"/>
              <a:t>理查德和托尼在圣诞夜一道露面了。</a:t>
            </a:r>
            <a:r>
              <a:rPr lang="en-US" sz="3200" b="1" dirty="0" smtClean="0"/>
              <a:t> 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Turn up</a:t>
            </a:r>
            <a:r>
              <a:rPr lang="en-US" sz="3200" b="1" dirty="0" smtClean="0"/>
              <a:t> the volume. It's too soft. </a:t>
            </a:r>
          </a:p>
          <a:p>
            <a:r>
              <a:rPr lang="zh-CN" altLang="en-US" sz="3200" b="1" dirty="0" smtClean="0"/>
              <a:t>把电视的音量开大一点，太轻了。</a:t>
            </a:r>
          </a:p>
          <a:p>
            <a:endParaRPr lang="zh-CN" altLang="en-US" sz="3200" b="1" dirty="0" smtClean="0"/>
          </a:p>
          <a:p>
            <a:endParaRPr lang="zh-CN" altLang="en-US" sz="3200" b="1" dirty="0" smtClean="0"/>
          </a:p>
          <a:p>
            <a:endParaRPr lang="zh-CN" altLang="en-US" sz="3200" b="1" dirty="0" smtClean="0"/>
          </a:p>
          <a:p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-1077952" y="0"/>
          <a:ext cx="10221952" cy="7858180"/>
        </p:xfrm>
        <a:graphic>
          <a:graphicData uri="http://schemas.openxmlformats.org/presentationml/2006/ole">
            <p:oleObj spid="_x0000_s12290" name="文档" r:id="rId4" imgW="9299892" imgH="4501765" progId="Word.Document.8">
              <p:embed/>
            </p:oleObj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 smtClean="0"/>
              <a:t>He 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gave away </a:t>
            </a:r>
            <a:r>
              <a:rPr lang="en-US" altLang="zh-CN" sz="3200" b="1" dirty="0" smtClean="0"/>
              <a:t>all his money to the poor. </a:t>
            </a:r>
          </a:p>
          <a:p>
            <a:r>
              <a:rPr lang="zh-CN" altLang="en-US" sz="3200" b="1" dirty="0" smtClean="0"/>
              <a:t>他把所有的钱都给了穷人。</a:t>
            </a:r>
            <a:endParaRPr lang="en-US" altLang="zh-CN" sz="3200" b="1" dirty="0" smtClean="0"/>
          </a:p>
          <a:p>
            <a:r>
              <a:rPr lang="zh-CN" altLang="en-US" sz="3200" b="1" dirty="0" smtClean="0"/>
              <a:t> </a:t>
            </a:r>
            <a:r>
              <a:rPr lang="en-US" altLang="zh-CN" sz="3200" b="1" dirty="0" smtClean="0"/>
              <a:t>I know you didn’t want to 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give</a:t>
            </a:r>
            <a:r>
              <a:rPr lang="en-US" altLang="zh-CN" sz="3200" b="1" dirty="0" smtClean="0"/>
              <a:t> your friend 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away</a:t>
            </a:r>
            <a:r>
              <a:rPr lang="en-US" altLang="zh-CN" sz="3200" b="1" dirty="0" smtClean="0"/>
              <a:t>. </a:t>
            </a:r>
          </a:p>
          <a:p>
            <a:r>
              <a:rPr lang="zh-CN" altLang="en-US" sz="3200" b="1" dirty="0" smtClean="0"/>
              <a:t>我知道你不想出卖朋友。</a:t>
            </a:r>
            <a:endParaRPr lang="en-US" altLang="zh-CN" sz="3200" b="1" dirty="0" smtClean="0"/>
          </a:p>
          <a:p>
            <a:r>
              <a:rPr lang="zh-CN" altLang="en-US" sz="3200" b="1" dirty="0" smtClean="0"/>
              <a:t> </a:t>
            </a:r>
            <a:r>
              <a:rPr lang="en-US" altLang="zh-CN" sz="3200" b="1" dirty="0" smtClean="0"/>
              <a:t>He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 gave away </a:t>
            </a:r>
            <a:r>
              <a:rPr lang="en-US" altLang="zh-CN" sz="3200" b="1" dirty="0" smtClean="0"/>
              <a:t>the secret through carelessness. </a:t>
            </a:r>
          </a:p>
          <a:p>
            <a:r>
              <a:rPr lang="zh-CN" altLang="en-US" sz="3200" b="1" dirty="0" smtClean="0"/>
              <a:t>他一时大意，泄露了秘密。</a:t>
            </a:r>
            <a:endParaRPr lang="en-US" altLang="zh-CN" sz="3200" b="1" dirty="0" smtClean="0"/>
          </a:p>
          <a:p>
            <a:r>
              <a:rPr lang="en-US" sz="3200" b="1" dirty="0" smtClean="0"/>
              <a:t>I </a:t>
            </a:r>
            <a:r>
              <a:rPr lang="en-US" sz="3200" b="1" dirty="0" smtClean="0">
                <a:solidFill>
                  <a:srgbClr val="FF0000"/>
                </a:solidFill>
              </a:rPr>
              <a:t>gave</a:t>
            </a:r>
            <a:r>
              <a:rPr lang="en-US" sz="3200" b="1" dirty="0" smtClean="0"/>
              <a:t> the textbook </a:t>
            </a:r>
            <a:r>
              <a:rPr lang="en-US" sz="3200" b="1" dirty="0" smtClean="0">
                <a:solidFill>
                  <a:srgbClr val="FF0000"/>
                </a:solidFill>
              </a:rPr>
              <a:t>back</a:t>
            </a:r>
            <a:r>
              <a:rPr lang="en-US" sz="3200" b="1" dirty="0" smtClean="0"/>
              <a:t> to him.</a:t>
            </a:r>
          </a:p>
          <a:p>
            <a:r>
              <a:rPr lang="zh-CN" altLang="en-US" sz="3200" b="1" dirty="0" smtClean="0"/>
              <a:t>我把课本还给他了。</a:t>
            </a:r>
            <a:endParaRPr lang="en-US" altLang="zh-CN" sz="3200" b="1" dirty="0" smtClean="0"/>
          </a:p>
          <a:p>
            <a:r>
              <a:rPr lang="en-US" altLang="zh-CN" sz="3200" b="1" dirty="0" smtClean="0">
                <a:solidFill>
                  <a:srgbClr val="FF0000"/>
                </a:solidFill>
              </a:rPr>
              <a:t>Give in</a:t>
            </a:r>
            <a:r>
              <a:rPr lang="en-US" altLang="zh-CN" sz="3200" b="1" dirty="0" smtClean="0"/>
              <a:t> your examination papers now. </a:t>
            </a:r>
          </a:p>
          <a:p>
            <a:r>
              <a:rPr lang="zh-CN" altLang="en-US" sz="3200" b="1" dirty="0" smtClean="0"/>
              <a:t>现在请把考卷交上来。 </a:t>
            </a:r>
            <a:endParaRPr lang="en-US" altLang="zh-CN" sz="3200" b="1" dirty="0" smtClean="0"/>
          </a:p>
          <a:p>
            <a:r>
              <a:rPr lang="en-US" altLang="zh-CN" sz="3200" b="1" dirty="0" smtClean="0"/>
              <a:t>The enemy were at last forced to 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give in</a:t>
            </a:r>
            <a:r>
              <a:rPr lang="en-US" altLang="zh-CN" sz="3200" b="1" dirty="0" smtClean="0"/>
              <a:t>. </a:t>
            </a:r>
          </a:p>
          <a:p>
            <a:r>
              <a:rPr lang="zh-CN" altLang="en-US" sz="3200" b="1" dirty="0" smtClean="0"/>
              <a:t>敌人终于被迫投降。 </a:t>
            </a:r>
            <a:endParaRPr lang="en-US" altLang="zh-CN" sz="3200" b="1" dirty="0" smtClean="0"/>
          </a:p>
          <a:p>
            <a:r>
              <a:rPr lang="en-US" altLang="zh-CN" sz="3200" b="1" dirty="0" smtClean="0"/>
              <a:t>He has 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given in</a:t>
            </a:r>
            <a:r>
              <a:rPr lang="en-US" altLang="zh-CN" sz="3200" b="1" dirty="0" smtClean="0"/>
              <a:t> to my views. </a:t>
            </a:r>
          </a:p>
          <a:p>
            <a:r>
              <a:rPr lang="zh-CN" altLang="en-US" sz="3200" b="1" dirty="0" smtClean="0"/>
              <a:t>他已经听从了我的意见。</a:t>
            </a:r>
          </a:p>
          <a:p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 smtClean="0"/>
              <a:t>The gas 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gave off</a:t>
            </a:r>
            <a:r>
              <a:rPr lang="en-US" altLang="zh-CN" sz="3200" b="1" dirty="0" smtClean="0"/>
              <a:t> an unpleasant smell. </a:t>
            </a:r>
          </a:p>
          <a:p>
            <a:r>
              <a:rPr lang="zh-CN" altLang="en-US" sz="3200" b="1" dirty="0" smtClean="0"/>
              <a:t>这种气体有一种难闻的气味。 </a:t>
            </a:r>
            <a:endParaRPr lang="en-US" altLang="zh-CN" sz="3200" b="1" dirty="0" smtClean="0"/>
          </a:p>
          <a:p>
            <a:r>
              <a:rPr lang="en-US" altLang="zh-CN" sz="3200" b="1" dirty="0" smtClean="0"/>
              <a:t>The chemical change 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gives off</a:t>
            </a:r>
            <a:r>
              <a:rPr lang="en-US" altLang="zh-CN" sz="3200" b="1" dirty="0" smtClean="0"/>
              <a:t> heat and light. </a:t>
            </a:r>
          </a:p>
          <a:p>
            <a:r>
              <a:rPr lang="zh-CN" altLang="en-US" sz="3200" b="1" dirty="0" smtClean="0"/>
              <a:t>这种化学变化发出热和光。</a:t>
            </a:r>
            <a:endParaRPr lang="en-US" altLang="zh-CN" sz="3200" b="1" dirty="0" smtClean="0"/>
          </a:p>
          <a:p>
            <a:r>
              <a:rPr lang="en-US" altLang="zh-CN" sz="3200" b="1" dirty="0" smtClean="0"/>
              <a:t>He’s 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given up</a:t>
            </a:r>
            <a:r>
              <a:rPr lang="en-US" altLang="zh-CN" sz="3200" b="1" dirty="0" smtClean="0"/>
              <a:t> the idea. </a:t>
            </a:r>
          </a:p>
          <a:p>
            <a:r>
              <a:rPr lang="zh-CN" altLang="en-US" sz="3200" b="1" dirty="0" smtClean="0"/>
              <a:t>他已放弃这个想法。 </a:t>
            </a:r>
            <a:endParaRPr lang="en-US" altLang="zh-CN" sz="3200" b="1" dirty="0" smtClean="0"/>
          </a:p>
          <a:p>
            <a:r>
              <a:rPr lang="en-US" altLang="zh-CN" sz="3200" b="1" dirty="0" smtClean="0"/>
              <a:t>The doctor told me to 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give up</a:t>
            </a:r>
            <a:r>
              <a:rPr lang="en-US" altLang="zh-CN" sz="3200" b="1" dirty="0" smtClean="0"/>
              <a:t> smoking. </a:t>
            </a:r>
          </a:p>
          <a:p>
            <a:r>
              <a:rPr lang="zh-CN" altLang="en-US" sz="3200" b="1" dirty="0" smtClean="0"/>
              <a:t>医生叫我戒烟。</a:t>
            </a:r>
            <a:endParaRPr lang="en-US" altLang="zh-CN" sz="3200" b="1" dirty="0" smtClean="0"/>
          </a:p>
          <a:p>
            <a:r>
              <a:rPr lang="en-US" sz="3200" b="1" dirty="0" smtClean="0"/>
              <a:t>Please </a:t>
            </a:r>
            <a:r>
              <a:rPr lang="en-US" sz="3200" b="1" dirty="0" smtClean="0">
                <a:solidFill>
                  <a:srgbClr val="FF0000"/>
                </a:solidFill>
              </a:rPr>
              <a:t>give my regard to</a:t>
            </a:r>
            <a:r>
              <a:rPr lang="en-US" sz="3200" b="1" dirty="0" smtClean="0"/>
              <a:t> your family. </a:t>
            </a:r>
          </a:p>
          <a:p>
            <a:r>
              <a:rPr lang="zh-CN" altLang="en-US" sz="3200" b="1" dirty="0" smtClean="0"/>
              <a:t>请代我向你家人问候。</a:t>
            </a:r>
          </a:p>
          <a:p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14282" y="0"/>
            <a:ext cx="87154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 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Give</a:t>
            </a:r>
            <a:r>
              <a:rPr lang="en-US" altLang="zh-CN" sz="3200" b="1" dirty="0" smtClean="0"/>
              <a:t> the money 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out</a:t>
            </a:r>
            <a:r>
              <a:rPr lang="en-US" altLang="zh-CN" sz="3200" b="1" dirty="0" smtClean="0"/>
              <a:t> to the children. </a:t>
            </a:r>
          </a:p>
          <a:p>
            <a:r>
              <a:rPr lang="zh-CN" altLang="en-US" sz="3200" b="1" dirty="0" smtClean="0"/>
              <a:t>把钱分给孩子们。 </a:t>
            </a:r>
            <a:endParaRPr lang="en-US" altLang="zh-CN" sz="3200" b="1" dirty="0" smtClean="0"/>
          </a:p>
          <a:p>
            <a:r>
              <a:rPr lang="en-US" altLang="zh-CN" sz="3200" b="1" dirty="0" smtClean="0"/>
              <a:t>The teacher 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gave out</a:t>
            </a:r>
            <a:r>
              <a:rPr lang="en-US" altLang="zh-CN" sz="3200" b="1" dirty="0" smtClean="0"/>
              <a:t> the examination papers. </a:t>
            </a:r>
          </a:p>
          <a:p>
            <a:r>
              <a:rPr lang="zh-CN" altLang="en-US" sz="3200" b="1" dirty="0" smtClean="0"/>
              <a:t>老师把试卷发了下来。 </a:t>
            </a:r>
            <a:endParaRPr lang="en-US" altLang="zh-CN" sz="3200" b="1" dirty="0" smtClean="0"/>
          </a:p>
          <a:p>
            <a:r>
              <a:rPr lang="zh-CN" altLang="en-US" sz="3200" b="1" dirty="0" smtClean="0"/>
              <a:t> </a:t>
            </a:r>
            <a:r>
              <a:rPr lang="en-US" altLang="zh-CN" sz="3200" b="1" dirty="0" smtClean="0"/>
              <a:t>Our money soon gave out. </a:t>
            </a:r>
          </a:p>
          <a:p>
            <a:r>
              <a:rPr lang="zh-CN" altLang="en-US" sz="3200" b="1" dirty="0" smtClean="0"/>
              <a:t>我们的钱很快就用完了。 </a:t>
            </a:r>
            <a:endParaRPr lang="en-US" altLang="zh-CN" sz="3200" b="1" dirty="0" smtClean="0"/>
          </a:p>
          <a:p>
            <a:r>
              <a:rPr lang="zh-CN" altLang="en-US" sz="3200" b="1" dirty="0" smtClean="0"/>
              <a:t> </a:t>
            </a:r>
            <a:r>
              <a:rPr lang="en-US" altLang="zh-CN" sz="3200" b="1" dirty="0" smtClean="0"/>
              <a:t>It was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 given out</a:t>
            </a:r>
            <a:r>
              <a:rPr lang="en-US" altLang="zh-CN" sz="3200" b="1" dirty="0" smtClean="0"/>
              <a:t> that he was dead. </a:t>
            </a:r>
          </a:p>
          <a:p>
            <a:r>
              <a:rPr lang="zh-CN" altLang="en-US" sz="3200" b="1" dirty="0" smtClean="0"/>
              <a:t>他的死讯已公布。</a:t>
            </a:r>
            <a:endParaRPr lang="en-US" altLang="zh-CN" sz="3200" b="1" dirty="0" smtClean="0"/>
          </a:p>
          <a:p>
            <a:r>
              <a:rPr lang="en-US" altLang="zh-CN" sz="3200" b="1" dirty="0" smtClean="0"/>
              <a:t>The gas-fire 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gives out</a:t>
            </a:r>
            <a:r>
              <a:rPr lang="en-US" altLang="zh-CN" sz="3200" b="1" dirty="0" smtClean="0"/>
              <a:t> a good heat. </a:t>
            </a:r>
          </a:p>
          <a:p>
            <a:r>
              <a:rPr lang="zh-CN" altLang="en-US" sz="3200" b="1" dirty="0" smtClean="0"/>
              <a:t>这煤气炉发出很大的热量。</a:t>
            </a:r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-428660" y="1"/>
          <a:ext cx="10501350" cy="6857999"/>
        </p:xfrm>
        <a:graphic>
          <a:graphicData uri="http://schemas.openxmlformats.org/presentationml/2006/ole">
            <p:oleObj spid="_x0000_s13314" name="文档" r:id="rId4" imgW="9781709" imgH="4495636" progId="Word.Document.8">
              <p:embed/>
            </p:oleObj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23850" y="1341438"/>
          <a:ext cx="9771063" cy="4581525"/>
        </p:xfrm>
        <a:graphic>
          <a:graphicData uri="http://schemas.openxmlformats.org/presentationml/2006/ole">
            <p:oleObj spid="_x0000_s3074" name="Document" r:id="rId4" imgW="9782069" imgH="4602349" progId="Word.Document.8">
              <p:embed/>
            </p:oleObj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1042988" y="1700213"/>
          <a:ext cx="8416925" cy="4189412"/>
        </p:xfrm>
        <a:graphic>
          <a:graphicData uri="http://schemas.openxmlformats.org/presentationml/2006/ole">
            <p:oleObj spid="_x0000_s16386" name="文档" r:id="rId4" imgW="9766596" imgH="4870573" progId="Word.Document.8">
              <p:embed/>
            </p:oleObj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0897" name="AutoShape 1"/>
          <p:cNvSpPr>
            <a:spLocks/>
          </p:cNvSpPr>
          <p:nvPr/>
        </p:nvSpPr>
        <p:spPr bwMode="auto">
          <a:xfrm>
            <a:off x="114300" y="457200"/>
            <a:ext cx="114300" cy="1584325"/>
          </a:xfrm>
          <a:prstGeom prst="leftBrace">
            <a:avLst>
              <a:gd name="adj1" fmla="val 115509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0" y="0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133600" algn="l"/>
                <a:tab pos="2962275" algn="l"/>
              </a:tabLst>
            </a:pPr>
            <a:r>
              <a:rPr kumimoji="0" lang="en-US" altLang="zh-CN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pay for	</a:t>
            </a: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付</a:t>
            </a:r>
            <a:r>
              <a:rPr kumimoji="0" lang="en-US" altLang="zh-CN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……</a:t>
            </a: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的钱</a:t>
            </a:r>
            <a:endParaRPr kumimoji="0" lang="zh-CN" alt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133600" algn="l"/>
                <a:tab pos="2962275" algn="l"/>
              </a:tabLst>
            </a:pPr>
            <a:r>
              <a:rPr kumimoji="0" lang="en-US" altLang="zh-CN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pay ……for			</a:t>
            </a: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付钱买</a:t>
            </a:r>
            <a:r>
              <a:rPr kumimoji="0" lang="en-US" altLang="zh-CN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……</a:t>
            </a:r>
            <a:endParaRPr kumimoji="0" lang="en-US" altLang="zh-CN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133600" algn="l"/>
                <a:tab pos="2962275" algn="l"/>
              </a:tabLst>
            </a:pPr>
            <a:r>
              <a:rPr kumimoji="0" lang="en-US" altLang="zh-CN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pay back				</a:t>
            </a: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偿还</a:t>
            </a:r>
            <a:endParaRPr kumimoji="0" lang="zh-CN" alt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133600" algn="l"/>
                <a:tab pos="2962275" algn="l"/>
              </a:tabLst>
            </a:pPr>
            <a:r>
              <a:rPr kumimoji="0" lang="en-US" altLang="zh-CN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pay off	</a:t>
            </a: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付清债；努力得到回报（没白费）</a:t>
            </a:r>
            <a:endParaRPr kumimoji="0" lang="zh-CN" alt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133600" algn="l"/>
                <a:tab pos="2962275" algn="l"/>
              </a:tabLst>
            </a:pPr>
            <a:r>
              <a:rPr kumimoji="0" lang="en-US" altLang="zh-CN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pay up				</a:t>
            </a: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付清该付的钱</a:t>
            </a:r>
            <a:endParaRPr kumimoji="0" lang="zh-CN" alt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133600" algn="l"/>
                <a:tab pos="2962275" algn="l"/>
              </a:tabLst>
            </a:pPr>
            <a:r>
              <a:rPr kumimoji="0" lang="en-US" altLang="zh-CN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pay a visit to			</a:t>
            </a: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参观</a:t>
            </a:r>
            <a:r>
              <a:rPr kumimoji="0" lang="en-US" altLang="zh-CN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……	</a:t>
            </a:r>
            <a:endParaRPr kumimoji="0" lang="en-US" altLang="zh-CN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133600" algn="l"/>
                <a:tab pos="2962275" algn="l"/>
              </a:tabLst>
            </a:pPr>
            <a:r>
              <a:rPr kumimoji="0" lang="en-US" altLang="zh-CN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pay attention to		</a:t>
            </a: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注意</a:t>
            </a:r>
            <a:endParaRPr kumimoji="0" lang="zh-CN" alt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  <a:tab pos="533400" algn="l"/>
                <a:tab pos="800100" algn="l"/>
                <a:tab pos="1066800" algn="l"/>
                <a:tab pos="1333500" algn="l"/>
                <a:tab pos="1600200" algn="l"/>
                <a:tab pos="1866900" algn="l"/>
                <a:tab pos="2133600" algn="l"/>
                <a:tab pos="2962275" algn="l"/>
              </a:tabLst>
            </a:pPr>
            <a:r>
              <a:rPr kumimoji="0" lang="en-US" altLang="zh-CN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It pays to do </a:t>
            </a:r>
            <a:r>
              <a:rPr kumimoji="0" lang="en-US" altLang="zh-CN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sth</a:t>
            </a:r>
            <a:r>
              <a:rPr kumimoji="0" lang="en-US" altLang="zh-CN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.		</a:t>
            </a: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做某事是值得的</a:t>
            </a:r>
            <a:endParaRPr kumimoji="0" lang="zh-CN" alt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30" name="Object 2"/>
          <p:cNvGraphicFramePr>
            <a:graphicFrameLocks noChangeAspect="1"/>
          </p:cNvGraphicFramePr>
          <p:nvPr/>
        </p:nvGraphicFramePr>
        <p:xfrm>
          <a:off x="468313" y="1773238"/>
          <a:ext cx="9264650" cy="4037012"/>
        </p:xfrm>
        <a:graphic>
          <a:graphicData uri="http://schemas.openxmlformats.org/presentationml/2006/ole">
            <p:oleObj spid="_x0000_s19458" name="文档" r:id="rId3" imgW="9848998" imgH="4300236" progId="Word.Document.8">
              <p:embed/>
            </p:oleObj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295275" y="723900"/>
          <a:ext cx="8728075" cy="5513388"/>
        </p:xfrm>
        <a:graphic>
          <a:graphicData uri="http://schemas.openxmlformats.org/presentationml/2006/ole">
            <p:oleObj spid="_x0000_s14338" name="文档" r:id="rId4" imgW="8907674" imgH="5783760" progId="Word.Document.8">
              <p:embed/>
            </p:oleObj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539750" y="1138238"/>
          <a:ext cx="10363200" cy="4811712"/>
        </p:xfrm>
        <a:graphic>
          <a:graphicData uri="http://schemas.openxmlformats.org/presentationml/2006/ole">
            <p:oleObj spid="_x0000_s15362" name="文档" r:id="rId4" imgW="9675558" imgH="4818659" progId="Word.Document.8">
              <p:embed/>
            </p:oleObj>
          </a:graphicData>
        </a:graphic>
      </p:graphicFrame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-38100" y="1311275"/>
          <a:ext cx="10255250" cy="4403725"/>
        </p:xfrm>
        <a:graphic>
          <a:graphicData uri="http://schemas.openxmlformats.org/presentationml/2006/ole">
            <p:oleObj spid="_x0000_s17410" name="文档" r:id="rId4" imgW="9756881" imgH="4495636" progId="Word.Document.8">
              <p:embed/>
            </p:oleObj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-46038" y="2109788"/>
          <a:ext cx="10263188" cy="3190875"/>
        </p:xfrm>
        <a:graphic>
          <a:graphicData uri="http://schemas.openxmlformats.org/presentationml/2006/ole">
            <p:oleObj spid="_x0000_s18434" name="Document" r:id="rId4" imgW="9743207" imgH="3057177" progId="Word.Document.8">
              <p:embed/>
            </p:oleObj>
          </a:graphicData>
        </a:graphic>
      </p:graphicFrame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02" name="Object 2"/>
          <p:cNvGraphicFramePr>
            <a:graphicFrameLocks noChangeAspect="1"/>
          </p:cNvGraphicFramePr>
          <p:nvPr/>
        </p:nvGraphicFramePr>
        <p:xfrm>
          <a:off x="0" y="1889125"/>
          <a:ext cx="10385425" cy="3611563"/>
        </p:xfrm>
        <a:graphic>
          <a:graphicData uri="http://schemas.openxmlformats.org/presentationml/2006/ole">
            <p:oleObj spid="_x0000_s20482" name="文档" r:id="rId4" imgW="10276120" imgH="3583170" progId="Word.Document.8">
              <p:embed/>
            </p:oleObj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250" name="Object 2"/>
          <p:cNvGraphicFramePr>
            <a:graphicFrameLocks noChangeAspect="1"/>
          </p:cNvGraphicFramePr>
          <p:nvPr/>
        </p:nvGraphicFramePr>
        <p:xfrm>
          <a:off x="428625" y="1814513"/>
          <a:ext cx="8397875" cy="3471862"/>
        </p:xfrm>
        <a:graphic>
          <a:graphicData uri="http://schemas.openxmlformats.org/presentationml/2006/ole">
            <p:oleObj spid="_x0000_s21506" name="文档" r:id="rId4" imgW="8235002" imgH="3504957" progId="Word.Document.8">
              <p:embed/>
            </p:oleObj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1) Her singing </a:t>
            </a:r>
            <a:r>
              <a:rPr lang="en-US" sz="3200" u="sng" dirty="0" smtClean="0"/>
              <a:t>＿＿       ＿ </a:t>
            </a:r>
            <a:r>
              <a:rPr lang="en-US" sz="3200" dirty="0" smtClean="0"/>
              <a:t>memories of my mother．</a:t>
            </a:r>
          </a:p>
          <a:p>
            <a:r>
              <a:rPr lang="en-US" sz="3200" dirty="0" smtClean="0"/>
              <a:t> </a:t>
            </a:r>
            <a:br>
              <a:rPr lang="en-US" sz="3200" dirty="0" smtClean="0"/>
            </a:br>
            <a:r>
              <a:rPr lang="en-US" sz="3200" dirty="0" smtClean="0"/>
              <a:t>2) They also </a:t>
            </a:r>
            <a:r>
              <a:rPr lang="en-US" sz="3200" u="sng" dirty="0" smtClean="0"/>
              <a:t>                   </a:t>
            </a:r>
            <a:r>
              <a:rPr lang="en-US" sz="3200" dirty="0" smtClean="0"/>
              <a:t>some words from their own languages． </a:t>
            </a:r>
            <a:br>
              <a:rPr lang="en-US" sz="3200" dirty="0" smtClean="0"/>
            </a:br>
            <a:r>
              <a:rPr lang="en-US" sz="3200" dirty="0" smtClean="0"/>
              <a:t>3) The wind ＿＿＿＿ a number of trees． </a:t>
            </a:r>
            <a:br>
              <a:rPr lang="en-US" sz="3200" dirty="0" smtClean="0"/>
            </a:br>
            <a:r>
              <a:rPr lang="en-US" sz="3200" dirty="0" smtClean="0"/>
              <a:t>4) He ＿＿＿＿＿ all he had eaten． </a:t>
            </a:r>
            <a:br>
              <a:rPr lang="en-US" sz="3200" dirty="0" smtClean="0"/>
            </a:br>
            <a:r>
              <a:rPr lang="en-US" sz="3200" dirty="0" smtClean="0"/>
              <a:t>5) Can you try to get them to ＿＿＿＿ the price﹖ </a:t>
            </a:r>
          </a:p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6) All library books must be ＿＿＿before June 25．</a:t>
            </a:r>
          </a:p>
          <a:p>
            <a:r>
              <a:rPr lang="en-US" sz="3200" dirty="0" smtClean="0"/>
              <a:t> </a:t>
            </a:r>
            <a:br>
              <a:rPr lang="en-US" sz="3200" dirty="0" smtClean="0"/>
            </a:br>
            <a:r>
              <a:rPr lang="en-US" sz="3200" dirty="0" smtClean="0"/>
              <a:t>7) Mr. White ＿＿＿＿ ＄500 a week． </a:t>
            </a:r>
            <a:br>
              <a:rPr lang="en-US" sz="3200" dirty="0" smtClean="0"/>
            </a:br>
            <a:r>
              <a:rPr lang="en-US" sz="3200" dirty="0" smtClean="0"/>
              <a:t>8) You must manage to ＿＿＿ the temperature． </a:t>
            </a:r>
            <a:br>
              <a:rPr lang="en-US" sz="3200" dirty="0" smtClean="0"/>
            </a:br>
            <a:endParaRPr lang="zh-CN" altLang="en-US" sz="3200" dirty="0"/>
          </a:p>
        </p:txBody>
      </p:sp>
      <p:sp>
        <p:nvSpPr>
          <p:cNvPr id="3" name="矩形 2"/>
          <p:cNvSpPr/>
          <p:nvPr/>
        </p:nvSpPr>
        <p:spPr>
          <a:xfrm>
            <a:off x="2285984" y="0"/>
            <a:ext cx="21675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brings back 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071670" y="714356"/>
            <a:ext cx="20113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brought in 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857356" y="1643050"/>
            <a:ext cx="26413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brought down 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00100" y="2428868"/>
            <a:ext cx="21331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brought up 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643438" y="2857496"/>
            <a:ext cx="21755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bring down 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4143372" y="3571876"/>
            <a:ext cx="2472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brought back 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2071670" y="4572008"/>
            <a:ext cx="23984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 is bringing in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929058" y="5929330"/>
            <a:ext cx="21755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bring down 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0" y="0"/>
          <a:ext cx="9772650" cy="5024437"/>
        </p:xfrm>
        <a:graphic>
          <a:graphicData uri="http://schemas.openxmlformats.org/presentationml/2006/ole">
            <p:oleObj spid="_x0000_s2050" name="文档" r:id="rId4" imgW="9781709" imgH="5037852" progId="Word.Document.8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4797152"/>
            <a:ext cx="54292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/>
              <a:t>Come into being    </a:t>
            </a:r>
            <a:r>
              <a:rPr lang="zh-CN" altLang="en-US" sz="3200" b="1" dirty="0" smtClean="0"/>
              <a:t>形成，产生</a:t>
            </a:r>
            <a:endParaRPr lang="en-US" altLang="zh-CN" sz="3200" b="1" dirty="0" smtClean="0"/>
          </a:p>
          <a:p>
            <a:r>
              <a:rPr lang="en-US" altLang="zh-CN" sz="3200" b="1" dirty="0" smtClean="0"/>
              <a:t>Come back to life </a:t>
            </a:r>
            <a:r>
              <a:rPr lang="zh-CN" altLang="en-US" sz="3200" b="1" dirty="0" smtClean="0"/>
              <a:t>苏醒过来</a:t>
            </a:r>
            <a:endParaRPr lang="en-US" altLang="zh-CN" sz="3200" b="1" dirty="0" smtClean="0"/>
          </a:p>
          <a:p>
            <a:r>
              <a:rPr lang="en-US" altLang="zh-CN" sz="3200" b="1" dirty="0" smtClean="0"/>
              <a:t>Come into power </a:t>
            </a:r>
            <a:r>
              <a:rPr lang="zh-CN" altLang="en-US" sz="3200" b="1" dirty="0" smtClean="0"/>
              <a:t>开始执政</a:t>
            </a:r>
            <a:endParaRPr lang="en-US" altLang="zh-CN" sz="3200" b="1" dirty="0" smtClean="0"/>
          </a:p>
          <a:p>
            <a:r>
              <a:rPr lang="en-US" altLang="zh-CN" sz="3200" b="1" dirty="0" smtClean="0"/>
              <a:t>Come to an end </a:t>
            </a:r>
            <a:r>
              <a:rPr lang="zh-CN" altLang="en-US" sz="3200" b="1" dirty="0" smtClean="0"/>
              <a:t>结束，终止</a:t>
            </a:r>
            <a:endParaRPr lang="zh-CN" altLang="en-US" sz="3200" b="1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-603448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3200" dirty="0" smtClean="0"/>
              <a:t>   </a:t>
            </a:r>
            <a:endParaRPr lang="zh-CN" altLang="zh-CN" sz="3200" dirty="0" smtClean="0"/>
          </a:p>
          <a:p>
            <a:pPr lvl="0"/>
            <a:r>
              <a:rPr lang="en-US" altLang="zh-CN" sz="3200" dirty="0" smtClean="0"/>
              <a:t>1. </a:t>
            </a:r>
            <a:r>
              <a:rPr lang="en-US" altLang="zh-CN" sz="3200" u="sng" dirty="0" smtClean="0"/>
              <a:t>            _</a:t>
            </a:r>
            <a:r>
              <a:rPr lang="en-US" altLang="zh-CN" sz="3200" dirty="0" smtClean="0"/>
              <a:t>____, try it again. </a:t>
            </a:r>
          </a:p>
          <a:p>
            <a:pPr lvl="0"/>
            <a:endParaRPr lang="zh-CN" altLang="zh-CN" sz="3200" dirty="0" smtClean="0"/>
          </a:p>
          <a:p>
            <a:r>
              <a:rPr lang="en-US" altLang="zh-CN" sz="3200" dirty="0" smtClean="0"/>
              <a:t>2. It is impossible for a dead animal to </a:t>
            </a:r>
            <a:r>
              <a:rPr lang="en-US" altLang="zh-CN" sz="3200" u="sng" dirty="0" smtClean="0"/>
              <a:t>_____         </a:t>
            </a:r>
            <a:r>
              <a:rPr lang="en-US" altLang="zh-CN" sz="3200" dirty="0" smtClean="0"/>
              <a:t>.  </a:t>
            </a:r>
          </a:p>
          <a:p>
            <a:r>
              <a:rPr lang="en-US" altLang="zh-CN" sz="3200" dirty="0" smtClean="0"/>
              <a:t>3. This magazine ____</a:t>
            </a:r>
            <a:r>
              <a:rPr lang="en-US" altLang="zh-CN" sz="3200" u="sng" dirty="0" smtClean="0"/>
              <a:t>_          </a:t>
            </a:r>
            <a:r>
              <a:rPr lang="en-US" altLang="zh-CN" sz="3200" dirty="0" smtClean="0"/>
              <a:t>   once a month. </a:t>
            </a:r>
          </a:p>
          <a:p>
            <a:r>
              <a:rPr lang="en-US" altLang="zh-CN" sz="3200" dirty="0" smtClean="0"/>
              <a:t>4. Lei </a:t>
            </a:r>
            <a:r>
              <a:rPr lang="en-US" altLang="zh-CN" sz="3200" dirty="0" err="1" smtClean="0"/>
              <a:t>Feng</a:t>
            </a:r>
            <a:r>
              <a:rPr lang="en-US" altLang="zh-CN" sz="3200" dirty="0" smtClean="0"/>
              <a:t>  </a:t>
            </a:r>
            <a:r>
              <a:rPr lang="en-US" altLang="zh-CN" sz="3200" u="sng" dirty="0" smtClean="0"/>
              <a:t>_____      </a:t>
            </a:r>
            <a:r>
              <a:rPr lang="en-US" altLang="zh-CN" sz="3200" dirty="0" smtClean="0"/>
              <a:t>    a poor peasant's family. </a:t>
            </a:r>
            <a:endParaRPr lang="zh-CN" altLang="zh-CN" sz="3200" dirty="0" smtClean="0"/>
          </a:p>
          <a:p>
            <a:r>
              <a:rPr lang="en-US" altLang="zh-CN" sz="3200" dirty="0" smtClean="0"/>
              <a:t>5. The trees turn green and flowers </a:t>
            </a:r>
            <a:r>
              <a:rPr lang="en-US" altLang="zh-CN" sz="3200" u="sng" dirty="0" smtClean="0"/>
              <a:t>___            __.</a:t>
            </a:r>
            <a:r>
              <a:rPr lang="en-US" altLang="zh-CN" sz="3200" dirty="0" smtClean="0"/>
              <a:t>    </a:t>
            </a:r>
          </a:p>
          <a:p>
            <a:r>
              <a:rPr lang="en-US" altLang="zh-CN" sz="3200" dirty="0" smtClean="0"/>
              <a:t>6.  Searching through the drawer, I </a:t>
            </a:r>
            <a:r>
              <a:rPr lang="en-US" altLang="zh-CN" sz="3200" u="sng" dirty="0" smtClean="0"/>
              <a:t>       _____</a:t>
            </a:r>
            <a:r>
              <a:rPr lang="en-US" altLang="zh-CN" sz="3200" dirty="0" smtClean="0"/>
              <a:t> the</a:t>
            </a:r>
          </a:p>
          <a:p>
            <a:r>
              <a:rPr lang="en-US" altLang="zh-CN" sz="3200" dirty="0" smtClean="0"/>
              <a:t> letter I'd been looking for. </a:t>
            </a:r>
          </a:p>
          <a:p>
            <a:r>
              <a:rPr lang="en-US" altLang="zh-CN" sz="3200" dirty="0" smtClean="0"/>
              <a:t>7. Please tell me how the accident _______. I am still in the dark.</a:t>
            </a:r>
          </a:p>
          <a:p>
            <a:r>
              <a:rPr lang="en-US" altLang="zh-CN" sz="3200" dirty="0" smtClean="0"/>
              <a:t>8. We weren't able to_______ any new suggestions.</a:t>
            </a:r>
          </a:p>
          <a:p>
            <a:r>
              <a:rPr lang="en-US" altLang="zh-CN" sz="3200" dirty="0" smtClean="0"/>
              <a:t>9. He said I would be a lawyer and it  _______.                 </a:t>
            </a:r>
          </a:p>
        </p:txBody>
      </p:sp>
      <p:sp>
        <p:nvSpPr>
          <p:cNvPr id="5" name="矩形 4"/>
          <p:cNvSpPr/>
          <p:nvPr/>
        </p:nvSpPr>
        <p:spPr>
          <a:xfrm>
            <a:off x="611560" y="0"/>
            <a:ext cx="17716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Come on 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4139952" y="476672"/>
            <a:ext cx="45251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come to/come back to life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2843808" y="1196752"/>
            <a:ext cx="20199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comes out 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979712" y="1844824"/>
            <a:ext cx="22553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comes from 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6228184" y="2276872"/>
            <a:ext cx="18596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come out 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292080" y="3068960"/>
            <a:ext cx="28803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Came across 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652120" y="4221088"/>
            <a:ext cx="21602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came about 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771800" y="4509120"/>
            <a:ext cx="25569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come up with 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084168" y="5949280"/>
            <a:ext cx="26563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has come true 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127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29100" algn="l"/>
              </a:tabLst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59393" name="AutoShape 1"/>
          <p:cNvSpPr>
            <a:spLocks/>
          </p:cNvSpPr>
          <p:nvPr/>
        </p:nvSpPr>
        <p:spPr bwMode="auto">
          <a:xfrm>
            <a:off x="0" y="457200"/>
            <a:ext cx="114300" cy="2574925"/>
          </a:xfrm>
          <a:prstGeom prst="leftBrace">
            <a:avLst>
              <a:gd name="adj1" fmla="val 187731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0" y="-128528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127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look around/about    	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环视；环顾</a:t>
            </a:r>
            <a:endParaRPr kumimoji="0" lang="zh-CN" alt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1127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look back on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Times New Roman" pitchFamily="18" charset="0"/>
              </a:rPr>
              <a:t>…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	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回忆；回顾</a:t>
            </a:r>
            <a:endParaRPr kumimoji="0" lang="zh-CN" alt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1127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look down upon     	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轻视；看不起</a:t>
            </a:r>
            <a:endParaRPr kumimoji="0" lang="zh-CN" alt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1127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look forward to    	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期待做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Times New Roman" pitchFamily="18" charset="0"/>
              </a:rPr>
              <a:t>…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1127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look into           	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往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Times New Roman" pitchFamily="18" charset="0"/>
              </a:rPr>
              <a:t>…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里看；调查</a:t>
            </a:r>
            <a:endParaRPr kumimoji="0" lang="zh-CN" alt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1127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look on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Times New Roman" pitchFamily="18" charset="0"/>
              </a:rPr>
              <a:t>…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as        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把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Times New Roman" pitchFamily="18" charset="0"/>
              </a:rPr>
              <a:t>……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看作</a:t>
            </a:r>
            <a:endParaRPr kumimoji="0" lang="zh-CN" alt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1127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look out for </a:t>
            </a:r>
            <a:r>
              <a:rPr kumimoji="0" lang="en-US" altLang="zh-CN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sth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	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当心某事 </a:t>
            </a:r>
            <a:endParaRPr kumimoji="0" lang="zh-CN" alt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1127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look over       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从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Times New Roman" pitchFamily="18" charset="0"/>
              </a:rPr>
              <a:t>…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上面看过去；审阅；打量；检查</a:t>
            </a:r>
            <a:endParaRPr kumimoji="0" lang="zh-CN" alt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1127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look through       	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看一遍；认真检查</a:t>
            </a:r>
            <a:endParaRPr kumimoji="0" lang="zh-CN" alt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1127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look up           	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抬头看；查阅；看望；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身体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好转 </a:t>
            </a:r>
            <a:endParaRPr kumimoji="0" lang="zh-CN" alt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1127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look 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Times New Roman" pitchFamily="18" charset="0"/>
              </a:rPr>
              <a:t>…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up and down 	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上下打量</a:t>
            </a:r>
            <a:endParaRPr kumimoji="0" lang="zh-CN" alt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1127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look up to sb.       	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尊敬；敬仰 </a:t>
            </a: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1127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32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look after     </a:t>
            </a:r>
            <a:r>
              <a:rPr lang="zh-CN" altLang="en-US" sz="32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照顾</a:t>
            </a:r>
            <a:r>
              <a:rPr lang="en-US" altLang="zh-CN" sz="32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</a:t>
            </a:r>
          </a:p>
          <a:p>
            <a:pPr marL="0" marR="0" lvl="0" indent="1127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32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Look away </a:t>
            </a:r>
            <a:r>
              <a:rPr lang="zh-CN" altLang="en-US" sz="32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把目光移开</a:t>
            </a:r>
            <a:r>
              <a:rPr lang="en-US" altLang="zh-CN" sz="32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</a:t>
            </a:r>
            <a:endParaRPr kumimoji="0" lang="zh-CN" alt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864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1.Make sure you</a:t>
            </a:r>
            <a:r>
              <a:rPr lang="en-US" altLang="zh-CN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              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yourself. I don't want you </a:t>
            </a:r>
          </a:p>
          <a:p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to be ill due to this weather. </a:t>
            </a:r>
          </a:p>
          <a:p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2.The accident was so horrible that I had to</a:t>
            </a:r>
            <a:r>
              <a:rPr lang="en-US" altLang="zh-CN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                 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3.I will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zh-CN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altLang="zh-CN" sz="3200" u="sng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this matter and see what I can do about it</a:t>
            </a:r>
          </a:p>
          <a:p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4.Before the meeting he</a:t>
            </a:r>
            <a:r>
              <a:rPr lang="en-US" altLang="zh-CN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            </a:t>
            </a:r>
            <a:r>
              <a:rPr lang="en-US" altLang="zh-CN" sz="3200" u="sng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the reports. </a:t>
            </a:r>
          </a:p>
          <a:p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5. I still shudder when I</a:t>
            </a:r>
            <a:r>
              <a:rPr lang="en-US" altLang="zh-CN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                    </a:t>
            </a:r>
            <a:r>
              <a:rPr lang="en-US" altLang="zh-CN" sz="3200" u="sng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the past. </a:t>
            </a:r>
          </a:p>
          <a:p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6. You shouldn’t</a:t>
            </a:r>
            <a:r>
              <a:rPr lang="en-US" altLang="zh-CN" sz="3200" u="sng" dirty="0" smtClean="0">
                <a:latin typeface="Times New Roman" pitchFamily="18" charset="0"/>
                <a:cs typeface="Times New Roman" pitchFamily="18" charset="0"/>
              </a:rPr>
              <a:t>                    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the poor. </a:t>
            </a:r>
          </a:p>
          <a:p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7. We</a:t>
            </a:r>
            <a:r>
              <a:rPr lang="en-US" altLang="zh-CN" sz="3200" u="sng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 hearing from you.</a:t>
            </a:r>
          </a:p>
          <a:p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8. Don’t  </a:t>
            </a:r>
            <a:r>
              <a:rPr lang="en-US" altLang="zh-CN" sz="3200" u="sng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the window. It’s dangerous.</a:t>
            </a:r>
          </a:p>
          <a:p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9. Would you mind</a:t>
            </a:r>
            <a:r>
              <a:rPr lang="en-US" altLang="zh-CN" sz="3200" u="sng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 my exercises?</a:t>
            </a:r>
          </a:p>
          <a:p>
            <a:r>
              <a:rPr lang="en-US" altLang="zh-C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10.  </a:t>
            </a:r>
            <a:r>
              <a:rPr lang="en-US" altLang="zh-CN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this word in the dictionary. </a:t>
            </a:r>
          </a:p>
          <a:p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11.He is a good teacher. We’ve always</a:t>
            </a:r>
            <a:r>
              <a:rPr lang="en-US" altLang="zh-CN" sz="3200" u="sng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 him.</a:t>
            </a:r>
            <a:endParaRPr lang="zh-CN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771800" y="0"/>
            <a:ext cx="15877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look after</a:t>
            </a:r>
            <a:endParaRPr lang="zh-CN" altLang="zh-CN" sz="2800" dirty="0" smtClean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7308304" y="1196752"/>
            <a:ext cx="16382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look away</a:t>
            </a:r>
            <a:endParaRPr lang="zh-CN" altLang="zh-CN" sz="2800" dirty="0" smtClean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43608" y="1484784"/>
            <a:ext cx="14634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look into</a:t>
            </a:r>
            <a:endParaRPr lang="zh-CN" altLang="zh-CN" sz="2800" dirty="0" smtClean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275856" y="1988840"/>
            <a:ext cx="24099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looked through</a:t>
            </a:r>
            <a:endParaRPr lang="zh-CN" altLang="zh-CN" sz="2800" dirty="0" smtClean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283968" y="2708920"/>
            <a:ext cx="20265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look back on</a:t>
            </a:r>
            <a:endParaRPr lang="zh-CN" altLang="zh-CN" sz="2800" dirty="0" smtClean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6300192" y="3212976"/>
            <a:ext cx="25508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look down upon</a:t>
            </a:r>
            <a:endParaRPr lang="zh-CN" altLang="zh-CN" sz="2800" dirty="0" smtClean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5868144" y="3717032"/>
            <a:ext cx="34190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are looking forward to</a:t>
            </a:r>
            <a:endParaRPr lang="zh-CN" altLang="zh-CN" sz="2800" dirty="0" smtClean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475656" y="4149080"/>
            <a:ext cx="17684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look out of</a:t>
            </a:r>
            <a:endParaRPr lang="zh-CN" altLang="zh-CN" sz="2800" dirty="0" smtClean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987824" y="4581128"/>
            <a:ext cx="19781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looking over</a:t>
            </a:r>
            <a:endParaRPr lang="zh-CN" altLang="zh-CN" sz="2800" dirty="0" smtClean="0">
              <a:solidFill>
                <a:srgbClr val="FF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55576" y="5229200"/>
            <a:ext cx="13372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Look up</a:t>
            </a:r>
            <a:endParaRPr lang="zh-CN" altLang="zh-CN" sz="2800" dirty="0" smtClean="0">
              <a:solidFill>
                <a:srgbClr val="FF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516216" y="5589240"/>
            <a:ext cx="2093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looked up to </a:t>
            </a:r>
            <a:endParaRPr lang="zh-CN" altLang="zh-CN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511</Words>
  <Application>Microsoft Office PowerPoint</Application>
  <PresentationFormat>全屏显示(4:3)</PresentationFormat>
  <Paragraphs>395</Paragraphs>
  <Slides>48</Slides>
  <Notes>19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48</vt:i4>
      </vt:variant>
    </vt:vector>
  </HeadingPairs>
  <TitlesOfParts>
    <vt:vector size="52" baseType="lpstr">
      <vt:lpstr>Office 主题</vt:lpstr>
      <vt:lpstr>文档</vt:lpstr>
      <vt:lpstr>Document</vt:lpstr>
      <vt:lpstr>Microsoft Office Word 97 - 2003 文档</vt:lpstr>
      <vt:lpstr>短语归纳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  <vt:lpstr>幻灯片 32</vt:lpstr>
      <vt:lpstr>幻灯片 33</vt:lpstr>
      <vt:lpstr>幻灯片 34</vt:lpstr>
      <vt:lpstr>幻灯片 35</vt:lpstr>
      <vt:lpstr>幻灯片 36</vt:lpstr>
      <vt:lpstr>幻灯片 37</vt:lpstr>
      <vt:lpstr>幻灯片 38</vt:lpstr>
      <vt:lpstr>幻灯片 39</vt:lpstr>
      <vt:lpstr>幻灯片 40</vt:lpstr>
      <vt:lpstr>幻灯片 41</vt:lpstr>
      <vt:lpstr>幻灯片 42</vt:lpstr>
      <vt:lpstr>幻灯片 43</vt:lpstr>
      <vt:lpstr>幻灯片 44</vt:lpstr>
      <vt:lpstr>幻灯片 45</vt:lpstr>
      <vt:lpstr>幻灯片 46</vt:lpstr>
      <vt:lpstr>幻灯片 47</vt:lpstr>
      <vt:lpstr>幻灯片 48</vt:lpstr>
    </vt:vector>
  </TitlesOfParts>
  <Company>china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83</cp:revision>
  <dcterms:created xsi:type="dcterms:W3CDTF">2017-07-10T14:33:52Z</dcterms:created>
  <dcterms:modified xsi:type="dcterms:W3CDTF">2017-08-01T13:03:11Z</dcterms:modified>
</cp:coreProperties>
</file>