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73" r:id="rId1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52" y="-7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1D6EBC50-35CA-4B84-8629-3ACAE3484863}" type="datetimeFigureOut">
              <a:rPr lang="zh-CN" altLang="en-US" smtClean="0"/>
              <a:t>2017/9/6</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FA5C0CB7-7E06-4DA7-99F1-51DBAEF4D452}"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6EBC50-35CA-4B84-8629-3ACAE3484863}" type="datetimeFigureOut">
              <a:rPr lang="zh-CN" altLang="en-US" smtClean="0"/>
              <a:t>2017/9/6</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5C0CB7-7E06-4DA7-99F1-51DBAEF4D452}"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lstStyle/>
          <a:p>
            <a:r>
              <a:rPr lang="zh-CN" altLang="en-US" dirty="0"/>
              <a:t>作</a:t>
            </a:r>
            <a:r>
              <a:rPr lang="zh-CN" altLang="en-US" dirty="0" smtClean="0"/>
              <a:t>文训练一   邀请信</a:t>
            </a:r>
            <a:r>
              <a:rPr lang="en-US" altLang="zh-CN" dirty="0" smtClean="0"/>
              <a:t>+</a:t>
            </a:r>
            <a:r>
              <a:rPr lang="zh-CN" altLang="en-US" dirty="0" smtClean="0"/>
              <a:t>活动安排</a:t>
            </a:r>
            <a:endParaRPr lang="zh-CN" altLang="en-US" dirty="0"/>
          </a:p>
        </p:txBody>
      </p:sp>
      <p:sp>
        <p:nvSpPr>
          <p:cNvPr id="3" name="副标题 2"/>
          <p:cNvSpPr>
            <a:spLocks noGrp="1"/>
          </p:cNvSpPr>
          <p:nvPr>
            <p:ph type="subTitle" idx="1"/>
          </p:nvPr>
        </p:nvSpPr>
        <p:spPr/>
        <p:txBody>
          <a:bodyPr/>
          <a:lstStyle/>
          <a:p>
            <a:endParaRPr lang="zh-CN"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20000"/>
          </a:bodyPr>
          <a:lstStyle/>
          <a:p>
            <a:pPr algn="just">
              <a:buNone/>
            </a:pPr>
            <a:r>
              <a:rPr lang="en-US" altLang="zh-CN" b="1" dirty="0"/>
              <a:t>Dear </a:t>
            </a:r>
            <a:r>
              <a:rPr lang="en-US" altLang="zh-CN" b="1" dirty="0" err="1"/>
              <a:t>Ms.Smith</a:t>
            </a:r>
            <a:r>
              <a:rPr lang="en-US" altLang="zh-CN" b="1" dirty="0"/>
              <a:t>,  </a:t>
            </a:r>
          </a:p>
          <a:p>
            <a:pPr algn="just">
              <a:buNone/>
            </a:pPr>
            <a:r>
              <a:rPr lang="en-US" altLang="zh-CN" b="1" dirty="0"/>
              <a:t>  </a:t>
            </a:r>
            <a:r>
              <a:rPr lang="en-US" altLang="zh-CN" b="1" dirty="0" smtClean="0"/>
              <a:t> I</a:t>
            </a:r>
            <a:r>
              <a:rPr lang="en-US" altLang="zh-CN" b="1" dirty="0"/>
              <a:t> am </a:t>
            </a:r>
            <a:r>
              <a:rPr lang="en-US" altLang="zh-CN" b="1" dirty="0" err="1"/>
              <a:t>Lihua</a:t>
            </a:r>
            <a:r>
              <a:rPr lang="en-US" altLang="zh-CN" b="1" dirty="0"/>
              <a:t>, the leader of the Students Union of </a:t>
            </a:r>
            <a:r>
              <a:rPr lang="en-US" altLang="zh-CN" b="1" dirty="0" err="1"/>
              <a:t>Yucai</a:t>
            </a:r>
            <a:r>
              <a:rPr lang="en-US" altLang="zh-CN" b="1" dirty="0"/>
              <a:t> </a:t>
            </a:r>
          </a:p>
          <a:p>
            <a:pPr algn="just">
              <a:buNone/>
            </a:pPr>
            <a:r>
              <a:rPr lang="en-US" altLang="zh-CN" b="1" dirty="0"/>
              <a:t>Middle School.   I sincerely hope you can set aside some </a:t>
            </a:r>
          </a:p>
          <a:p>
            <a:pPr algn="just">
              <a:buNone/>
            </a:pPr>
            <a:r>
              <a:rPr lang="en-US" altLang="zh-CN" b="1" dirty="0"/>
              <a:t>time for our English Speech  Contest and be a judge. </a:t>
            </a:r>
            <a:endParaRPr lang="zh-CN" altLang="zh-CN" b="1" dirty="0"/>
          </a:p>
          <a:p>
            <a:pPr algn="just">
              <a:buNone/>
            </a:pPr>
            <a:r>
              <a:rPr lang="en-US" altLang="zh-CN" b="1" dirty="0"/>
              <a:t>  The contest, the theme of which is </a:t>
            </a:r>
            <a:r>
              <a:rPr lang="zh-CN" altLang="zh-CN" b="1" dirty="0"/>
              <a:t>“</a:t>
            </a:r>
            <a:r>
              <a:rPr lang="en-US" altLang="zh-CN" b="1" dirty="0"/>
              <a:t>Man and Nature</a:t>
            </a:r>
            <a:r>
              <a:rPr lang="zh-CN" altLang="zh-CN" b="1" dirty="0"/>
              <a:t>”</a:t>
            </a:r>
            <a:r>
              <a:rPr lang="en-US" altLang="zh-CN" b="1" dirty="0"/>
              <a:t>, </a:t>
            </a:r>
            <a:r>
              <a:rPr lang="en-US" altLang="zh-CN" b="1" dirty="0">
                <a:solidFill>
                  <a:srgbClr val="FF0000"/>
                </a:solidFill>
              </a:rPr>
              <a:t>will be held in  the Room 501 from 2</a:t>
            </a:r>
            <a:r>
              <a:rPr lang="zh-CN" altLang="zh-CN" b="1" dirty="0">
                <a:solidFill>
                  <a:srgbClr val="FF0000"/>
                </a:solidFill>
              </a:rPr>
              <a:t>：</a:t>
            </a:r>
            <a:r>
              <a:rPr lang="en-US" altLang="zh-CN" b="1" dirty="0">
                <a:solidFill>
                  <a:srgbClr val="FF0000"/>
                </a:solidFill>
              </a:rPr>
              <a:t>00 to 5</a:t>
            </a:r>
            <a:r>
              <a:rPr lang="zh-CN" altLang="zh-CN" b="1" dirty="0">
                <a:solidFill>
                  <a:srgbClr val="FF0000"/>
                </a:solidFill>
              </a:rPr>
              <a:t>：</a:t>
            </a:r>
            <a:r>
              <a:rPr lang="en-US" altLang="zh-CN" b="1" dirty="0">
                <a:solidFill>
                  <a:srgbClr val="FF0000"/>
                </a:solidFill>
              </a:rPr>
              <a:t>00 on the afternoon of June 15. </a:t>
            </a:r>
            <a:r>
              <a:rPr lang="en-US" altLang="zh-CN" b="1" dirty="0" smtClean="0"/>
              <a:t>What’s</a:t>
            </a:r>
            <a:r>
              <a:rPr lang="en-US" altLang="zh-CN" b="1" dirty="0"/>
              <a:t>  more, there </a:t>
            </a:r>
            <a:r>
              <a:rPr lang="en-US" altLang="zh-CN" b="1" dirty="0" smtClean="0"/>
              <a:t>’will</a:t>
            </a:r>
            <a:r>
              <a:rPr lang="en-US" altLang="zh-CN" b="1" dirty="0"/>
              <a:t> be ten students taking part in it. </a:t>
            </a:r>
            <a:r>
              <a:rPr lang="en-US" altLang="zh-CN" b="1" dirty="0"/>
              <a:t>I am sure that  it</a:t>
            </a:r>
          </a:p>
          <a:p>
            <a:pPr algn="just">
              <a:buNone/>
            </a:pPr>
            <a:r>
              <a:rPr lang="en-US" altLang="zh-CN" b="1" dirty="0"/>
              <a:t> will be a  great success if you can give us some precious </a:t>
            </a:r>
          </a:p>
          <a:p>
            <a:pPr algn="just">
              <a:buNone/>
            </a:pPr>
            <a:r>
              <a:rPr lang="en-US" altLang="zh-CN" b="1" dirty="0"/>
              <a:t>remarks.  </a:t>
            </a:r>
            <a:endParaRPr lang="zh-CN" altLang="zh-CN" b="1" dirty="0"/>
          </a:p>
          <a:p>
            <a:pPr algn="just">
              <a:buNone/>
            </a:pPr>
            <a:r>
              <a:rPr lang="en-US" altLang="zh-CN" b="1" dirty="0"/>
              <a:t>    I would appreciate it if you could accept my invitation.</a:t>
            </a:r>
          </a:p>
          <a:p>
            <a:pPr algn="just">
              <a:buNone/>
            </a:pPr>
            <a:r>
              <a:rPr lang="en-US" altLang="zh-CN" b="1" dirty="0"/>
              <a:t> My telephone  number is 44876655.  I am looking </a:t>
            </a:r>
          </a:p>
          <a:p>
            <a:pPr algn="just">
              <a:buNone/>
            </a:pPr>
            <a:r>
              <a:rPr lang="en-US" altLang="zh-CN" b="1" dirty="0"/>
              <a:t>forward to your reply.    </a:t>
            </a:r>
            <a:r>
              <a:rPr lang="zh-CN" altLang="zh-CN" b="1" dirty="0"/>
              <a:t> </a:t>
            </a:r>
            <a:r>
              <a:rPr lang="zh-CN" altLang="zh-CN" b="1" dirty="0"/>
              <a:t>　</a:t>
            </a:r>
            <a:endParaRPr lang="en-US" altLang="zh-CN" b="1" dirty="0" smtClean="0"/>
          </a:p>
          <a:p>
            <a:pPr algn="just">
              <a:buNone/>
            </a:pPr>
            <a:r>
              <a:rPr lang="en-US" altLang="zh-CN" b="1" dirty="0"/>
              <a:t> </a:t>
            </a:r>
            <a:r>
              <a:rPr lang="en-US" altLang="zh-CN" b="1" dirty="0" smtClean="0"/>
              <a:t>                                                                         Yours</a:t>
            </a:r>
            <a:r>
              <a:rPr lang="en-US" altLang="zh-CN" b="1" dirty="0"/>
              <a:t>,</a:t>
            </a:r>
          </a:p>
          <a:p>
            <a:pPr algn="just">
              <a:buNone/>
            </a:pPr>
            <a:r>
              <a:rPr lang="en-US" altLang="zh-CN" b="1" dirty="0"/>
              <a:t>                              </a:t>
            </a:r>
            <a:r>
              <a:rPr lang="en-US" altLang="zh-CN" b="1" dirty="0" smtClean="0"/>
              <a:t>                                                 </a:t>
            </a:r>
            <a:r>
              <a:rPr lang="en-US" altLang="zh-CN" b="1" dirty="0"/>
              <a:t>Li </a:t>
            </a:r>
            <a:r>
              <a:rPr lang="en-US" altLang="zh-CN" b="1" dirty="0" err="1"/>
              <a:t>Hua</a:t>
            </a:r>
            <a:endParaRPr lang="zh-CN" altLang="zh-CN" b="1" dirty="0"/>
          </a:p>
          <a:p>
            <a:pPr>
              <a:buNone/>
            </a:pPr>
            <a:endParaRPr lang="zh-CN" altLang="en-US" b="1"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79512" y="0"/>
            <a:ext cx="8964488" cy="6858000"/>
          </a:xfrm>
        </p:spPr>
        <p:txBody>
          <a:bodyPr>
            <a:normAutofit/>
          </a:bodyPr>
          <a:lstStyle/>
          <a:p>
            <a:r>
              <a:rPr lang="zh-CN" altLang="zh-CN" dirty="0"/>
              <a:t>　你们班同学打算周六去爬香山。请给外教</a:t>
            </a:r>
            <a:r>
              <a:rPr lang="en-US" altLang="zh-CN" dirty="0"/>
              <a:t>Chris</a:t>
            </a:r>
            <a:r>
              <a:rPr lang="zh-CN" altLang="zh-CN" dirty="0"/>
              <a:t>写一封英文信，邀请他参加此次活动。具体内容如下：</a:t>
            </a:r>
          </a:p>
          <a:p>
            <a:r>
              <a:rPr lang="zh-CN" altLang="zh-CN" dirty="0"/>
              <a:t>　　① 时间：</a:t>
            </a:r>
            <a:r>
              <a:rPr lang="en-US" altLang="zh-CN" dirty="0"/>
              <a:t>8am</a:t>
            </a:r>
            <a:r>
              <a:rPr lang="zh-CN" altLang="zh-CN" dirty="0"/>
              <a:t>—</a:t>
            </a:r>
            <a:r>
              <a:rPr lang="en-US" altLang="zh-CN" dirty="0"/>
              <a:t>5 pm;</a:t>
            </a:r>
            <a:endParaRPr lang="zh-CN" altLang="zh-CN" dirty="0"/>
          </a:p>
          <a:p>
            <a:r>
              <a:rPr lang="zh-CN" altLang="zh-CN" dirty="0"/>
              <a:t>　　② 集合地点：校门口</a:t>
            </a:r>
            <a:r>
              <a:rPr lang="en-US" altLang="zh-CN" dirty="0"/>
              <a:t>;</a:t>
            </a:r>
            <a:endParaRPr lang="zh-CN" altLang="zh-CN" dirty="0"/>
          </a:p>
          <a:p>
            <a:r>
              <a:rPr lang="zh-CN" altLang="zh-CN" dirty="0"/>
              <a:t>　　② 交通工具：公交车</a:t>
            </a:r>
            <a:r>
              <a:rPr lang="en-US" altLang="zh-CN" dirty="0"/>
              <a:t>;</a:t>
            </a:r>
            <a:endParaRPr lang="zh-CN" altLang="zh-CN" dirty="0"/>
          </a:p>
          <a:p>
            <a:r>
              <a:rPr lang="zh-CN" altLang="zh-CN" dirty="0"/>
              <a:t>　　④携带物品：雨具，午餐，相机。</a:t>
            </a:r>
          </a:p>
          <a:p>
            <a:r>
              <a:rPr lang="zh-CN" altLang="zh-CN" dirty="0"/>
              <a:t>　　注意：① 词数不少</a:t>
            </a:r>
            <a:r>
              <a:rPr lang="zh-CN" altLang="zh-CN" dirty="0" smtClean="0"/>
              <a:t>于</a:t>
            </a:r>
            <a:r>
              <a:rPr lang="en-US" altLang="zh-CN" dirty="0" smtClean="0"/>
              <a:t>100</a:t>
            </a:r>
            <a:r>
              <a:rPr lang="en-US" altLang="zh-CN" dirty="0"/>
              <a:t>;</a:t>
            </a:r>
            <a:endParaRPr lang="zh-CN" altLang="zh-CN" dirty="0"/>
          </a:p>
          <a:p>
            <a:r>
              <a:rPr lang="zh-CN" altLang="zh-CN" dirty="0"/>
              <a:t>　　②可适当增加细节，以使行文连贯</a:t>
            </a:r>
            <a:r>
              <a:rPr lang="en-US" altLang="zh-CN" dirty="0"/>
              <a:t>;</a:t>
            </a:r>
            <a:endParaRPr lang="zh-CN" altLang="zh-CN" dirty="0"/>
          </a:p>
          <a:p>
            <a:r>
              <a:rPr lang="zh-CN" altLang="zh-CN" dirty="0"/>
              <a:t>　　③开头和结尾已给出，不计入总词数。</a:t>
            </a:r>
          </a:p>
          <a:p>
            <a:endParaRPr lang="zh-CN"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92500" lnSpcReduction="20000"/>
          </a:bodyPr>
          <a:lstStyle/>
          <a:p>
            <a:pPr>
              <a:buNone/>
            </a:pPr>
            <a:r>
              <a:rPr lang="en-US" altLang="zh-CN" dirty="0" smtClean="0"/>
              <a:t>        I</a:t>
            </a:r>
            <a:r>
              <a:rPr lang="zh-CN" altLang="zh-CN" dirty="0"/>
              <a:t>’</a:t>
            </a:r>
            <a:r>
              <a:rPr lang="en-US" altLang="zh-CN" dirty="0"/>
              <a:t>m writing to tell you that we intend to climb the Fragrant Hill this Saturday and I sincerely invite you to go with us on behalf of our class.</a:t>
            </a:r>
            <a:endParaRPr lang="zh-CN" altLang="zh-CN" dirty="0"/>
          </a:p>
          <a:p>
            <a:pPr>
              <a:buNone/>
            </a:pPr>
            <a:r>
              <a:rPr lang="en-US" altLang="zh-CN" dirty="0" smtClean="0"/>
              <a:t>       </a:t>
            </a:r>
            <a:r>
              <a:rPr lang="en-US" altLang="zh-CN" dirty="0" smtClean="0">
                <a:solidFill>
                  <a:srgbClr val="FF0000"/>
                </a:solidFill>
              </a:rPr>
              <a:t>We </a:t>
            </a:r>
            <a:r>
              <a:rPr lang="en-US" altLang="zh-CN" dirty="0">
                <a:solidFill>
                  <a:srgbClr val="FF0000"/>
                </a:solidFill>
              </a:rPr>
              <a:t>are supposed to gather at the school gate and set out at 8:00 </a:t>
            </a:r>
            <a:r>
              <a:rPr lang="en-US" altLang="zh-CN" dirty="0" smtClean="0">
                <a:solidFill>
                  <a:srgbClr val="FF0000"/>
                </a:solidFill>
              </a:rPr>
              <a:t>am. </a:t>
            </a:r>
            <a:r>
              <a:rPr lang="en-US" altLang="zh-CN" dirty="0"/>
              <a:t>The bus will serve as our transportation. We will climb to the top of the hill and enjoy our picnic lunch there, so please take some food with you as lunch. At about 2:00 pm. we will go down the hill along another path and return to our school at about 5.00pm. You may equip yourself with a camera to record the beautiful scenery and an umbrella or a raincoat is also necessary in case you are caught in a rain. Please spare some time to join us.</a:t>
            </a:r>
            <a:endParaRPr lang="zh-CN" altLang="zh-CN" dirty="0"/>
          </a:p>
          <a:p>
            <a:pPr>
              <a:buNone/>
            </a:pPr>
            <a:r>
              <a:rPr lang="en-US" altLang="zh-CN" dirty="0" smtClean="0"/>
              <a:t>       Your </a:t>
            </a:r>
            <a:r>
              <a:rPr lang="en-US" altLang="zh-CN" dirty="0"/>
              <a:t>participation can surely add color to our trip and we are all looking forward to your involvement.</a:t>
            </a:r>
            <a:endParaRPr lang="zh-CN" altLang="zh-CN" dirty="0"/>
          </a:p>
          <a:p>
            <a:pPr>
              <a:buNone/>
            </a:pPr>
            <a:r>
              <a:rPr lang="zh-CN" altLang="zh-CN" dirty="0"/>
              <a:t>　</a:t>
            </a:r>
            <a:r>
              <a:rPr lang="en-US" altLang="zh-CN" dirty="0" smtClean="0"/>
              <a:t>                                                                   Yours</a:t>
            </a:r>
            <a:r>
              <a:rPr lang="en-US" altLang="zh-CN" dirty="0"/>
              <a:t>,</a:t>
            </a:r>
            <a:endParaRPr lang="zh-CN" altLang="zh-CN" dirty="0"/>
          </a:p>
          <a:p>
            <a:pPr>
              <a:buNone/>
            </a:pPr>
            <a:r>
              <a:rPr lang="en-US" altLang="zh-CN" dirty="0" smtClean="0"/>
              <a:t> </a:t>
            </a:r>
            <a:r>
              <a:rPr lang="zh-CN" altLang="zh-CN" dirty="0"/>
              <a:t>　</a:t>
            </a:r>
            <a:r>
              <a:rPr lang="en-US" altLang="zh-CN" dirty="0" smtClean="0"/>
              <a:t>                                                                       Joe</a:t>
            </a:r>
            <a:endParaRPr lang="zh-CN" altLang="zh-CN" dirty="0"/>
          </a:p>
          <a:p>
            <a:pPr>
              <a:buNone/>
            </a:pPr>
            <a:endParaRPr lang="zh-CN"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16632"/>
            <a:ext cx="8964488" cy="6912768"/>
          </a:xfrm>
        </p:spPr>
        <p:txBody>
          <a:bodyPr>
            <a:normAutofit fontScale="85000" lnSpcReduction="10000"/>
          </a:bodyPr>
          <a:lstStyle/>
          <a:p>
            <a:r>
              <a:rPr lang="zh-CN" altLang="zh-CN" dirty="0"/>
              <a:t>假定你是李华，你的一位美国朋友</a:t>
            </a:r>
            <a:r>
              <a:rPr lang="en-US" altLang="zh-CN" dirty="0"/>
              <a:t>Jane</a:t>
            </a:r>
            <a:r>
              <a:rPr lang="zh-CN" altLang="zh-CN" dirty="0"/>
              <a:t>在中国学习中文两年，即将回国。现在由你给她发</a:t>
            </a:r>
            <a:r>
              <a:rPr lang="en-US" altLang="zh-CN" dirty="0"/>
              <a:t>E-mail</a:t>
            </a:r>
            <a:r>
              <a:rPr lang="zh-CN" altLang="zh-CN" dirty="0"/>
              <a:t>，邀请她参加为她举办的欢送会，要点如下</a:t>
            </a:r>
            <a:r>
              <a:rPr lang="zh-CN" altLang="zh-CN" dirty="0" smtClean="0"/>
              <a:t>：</a:t>
            </a:r>
            <a:endParaRPr lang="en-US" altLang="zh-CN" dirty="0" smtClean="0"/>
          </a:p>
          <a:p>
            <a:r>
              <a:rPr lang="en-US" altLang="zh-CN" dirty="0"/>
              <a:t> (1)</a:t>
            </a:r>
            <a:r>
              <a:rPr lang="zh-CN" altLang="zh-CN" dirty="0"/>
              <a:t>祝贺她顺利通过考试，她的学习进步很大，为她骄傲</a:t>
            </a:r>
            <a:r>
              <a:rPr lang="en-US" altLang="zh-CN" dirty="0"/>
              <a:t>; </a:t>
            </a:r>
            <a:endParaRPr lang="en-US" altLang="zh-CN" dirty="0" smtClean="0"/>
          </a:p>
          <a:p>
            <a:r>
              <a:rPr lang="en-US" altLang="zh-CN" dirty="0"/>
              <a:t> (2)</a:t>
            </a:r>
            <a:r>
              <a:rPr lang="zh-CN" altLang="zh-CN" dirty="0"/>
              <a:t>感谢她帮助你们学习英语</a:t>
            </a:r>
            <a:r>
              <a:rPr lang="en-US" altLang="zh-CN" dirty="0"/>
              <a:t>;  </a:t>
            </a:r>
            <a:endParaRPr lang="en-US" altLang="zh-CN" dirty="0" smtClean="0"/>
          </a:p>
          <a:p>
            <a:r>
              <a:rPr lang="en-US" altLang="zh-CN" dirty="0" smtClean="0"/>
              <a:t>(</a:t>
            </a:r>
            <a:r>
              <a:rPr lang="en-US" altLang="zh-CN" dirty="0"/>
              <a:t>3)</a:t>
            </a:r>
            <a:r>
              <a:rPr lang="zh-CN" altLang="zh-CN" dirty="0"/>
              <a:t>时间：本周六晚六点</a:t>
            </a:r>
            <a:r>
              <a:rPr lang="en-US" altLang="zh-CN" dirty="0"/>
              <a:t>; </a:t>
            </a:r>
            <a:endParaRPr lang="zh-CN" altLang="zh-CN" dirty="0"/>
          </a:p>
          <a:p>
            <a:r>
              <a:rPr lang="en-US" altLang="zh-CN" dirty="0"/>
              <a:t>(4)</a:t>
            </a:r>
            <a:r>
              <a:rPr lang="zh-CN" altLang="zh-CN" dirty="0"/>
              <a:t>地点：阳光俱乐部</a:t>
            </a:r>
            <a:r>
              <a:rPr lang="en-US" altLang="zh-CN" dirty="0"/>
              <a:t>(The Sun Club)302</a:t>
            </a:r>
            <a:r>
              <a:rPr lang="zh-CN" altLang="zh-CN" dirty="0"/>
              <a:t>房间</a:t>
            </a:r>
            <a:r>
              <a:rPr lang="en-US" altLang="zh-CN" dirty="0"/>
              <a:t>; </a:t>
            </a:r>
            <a:endParaRPr lang="zh-CN" altLang="zh-CN" dirty="0"/>
          </a:p>
          <a:p>
            <a:r>
              <a:rPr lang="en-US" altLang="zh-CN" dirty="0"/>
              <a:t>(5)</a:t>
            </a:r>
            <a:r>
              <a:rPr lang="zh-CN" altLang="zh-CN" dirty="0"/>
              <a:t>路线：在你所住宾馆门口乘坐</a:t>
            </a:r>
            <a:r>
              <a:rPr lang="en-US" altLang="zh-CN" dirty="0"/>
              <a:t>332</a:t>
            </a:r>
            <a:r>
              <a:rPr lang="zh-CN" altLang="zh-CN" dirty="0"/>
              <a:t>路公共汽车可直达。</a:t>
            </a:r>
            <a:r>
              <a:rPr lang="en-US" altLang="zh-CN" dirty="0"/>
              <a:t>  </a:t>
            </a:r>
            <a:r>
              <a:rPr lang="zh-CN" altLang="zh-CN" dirty="0"/>
              <a:t>注意：</a:t>
            </a:r>
            <a:r>
              <a:rPr lang="en-US" altLang="zh-CN" dirty="0"/>
              <a:t>  </a:t>
            </a:r>
            <a:endParaRPr lang="zh-CN" altLang="zh-CN" dirty="0"/>
          </a:p>
          <a:p>
            <a:r>
              <a:rPr lang="en-US" altLang="zh-CN" dirty="0"/>
              <a:t>(1)</a:t>
            </a:r>
            <a:r>
              <a:rPr lang="zh-CN" altLang="zh-CN" dirty="0"/>
              <a:t>须包括以上主要内容，可以适当增加细节，使内容连贯</a:t>
            </a:r>
            <a:r>
              <a:rPr lang="en-US" altLang="zh-CN" dirty="0"/>
              <a:t>;  (2)</a:t>
            </a:r>
            <a:r>
              <a:rPr lang="zh-CN" altLang="zh-CN" dirty="0"/>
              <a:t>词数：</a:t>
            </a:r>
            <a:r>
              <a:rPr lang="en-US" altLang="zh-CN" dirty="0"/>
              <a:t>100</a:t>
            </a:r>
            <a:r>
              <a:rPr lang="zh-CN" altLang="zh-CN" dirty="0"/>
              <a:t>左右。开头和结尾已给出，不计入总词数。</a:t>
            </a:r>
            <a:r>
              <a:rPr lang="en-US" altLang="zh-CN" dirty="0"/>
              <a:t>  (3)</a:t>
            </a:r>
            <a:r>
              <a:rPr lang="zh-CN" altLang="zh-CN" dirty="0"/>
              <a:t>参考词汇：欢送会</a:t>
            </a:r>
            <a:r>
              <a:rPr lang="en-US" altLang="zh-CN" dirty="0"/>
              <a:t> farewell party  Dear Jane, </a:t>
            </a:r>
            <a:endParaRPr lang="zh-CN" altLang="zh-CN" dirty="0"/>
          </a:p>
          <a:p>
            <a:r>
              <a:rPr lang="en-US" altLang="zh-CN" dirty="0"/>
              <a:t>Congratulations on your passing all the exams.                                     </a:t>
            </a:r>
            <a:endParaRPr lang="zh-CN" altLang="zh-CN" dirty="0"/>
          </a:p>
          <a:p>
            <a:r>
              <a:rPr lang="en-US" altLang="zh-CN" dirty="0"/>
              <a:t>                                                                       Yours faithfully, </a:t>
            </a:r>
            <a:endParaRPr lang="zh-CN"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fontScale="85000" lnSpcReduction="10000"/>
          </a:bodyPr>
          <a:lstStyle/>
          <a:p>
            <a:pPr>
              <a:buNone/>
            </a:pPr>
            <a:r>
              <a:rPr lang="en-US" altLang="zh-CN" b="1" dirty="0"/>
              <a:t>Dear Jane, </a:t>
            </a:r>
            <a:endParaRPr lang="zh-CN" altLang="zh-CN" b="1" dirty="0"/>
          </a:p>
          <a:p>
            <a:pPr>
              <a:buNone/>
            </a:pPr>
            <a:r>
              <a:rPr lang="en-US" altLang="zh-CN" b="1" dirty="0" smtClean="0"/>
              <a:t>    Congratulations</a:t>
            </a:r>
            <a:r>
              <a:rPr lang="en-US" altLang="zh-CN" b="1" dirty="0"/>
              <a:t> on your passing all the exams. I am </a:t>
            </a:r>
            <a:endParaRPr lang="en-US" altLang="zh-CN" b="1" dirty="0" smtClean="0"/>
          </a:p>
          <a:p>
            <a:pPr>
              <a:buNone/>
            </a:pPr>
            <a:r>
              <a:rPr lang="en-US" altLang="zh-CN" b="1" dirty="0" smtClean="0"/>
              <a:t>delighted</a:t>
            </a:r>
            <a:r>
              <a:rPr lang="en-US" altLang="zh-CN" b="1" dirty="0"/>
              <a:t> you have really made great progress in </a:t>
            </a:r>
            <a:r>
              <a:rPr lang="en-US" altLang="zh-CN" b="1" dirty="0" smtClean="0"/>
              <a:t>your</a:t>
            </a:r>
          </a:p>
          <a:p>
            <a:pPr>
              <a:buNone/>
            </a:pPr>
            <a:r>
              <a:rPr lang="en-US" altLang="zh-CN" b="1" dirty="0"/>
              <a:t> two years of studying in China. All you have gained is </a:t>
            </a:r>
            <a:endParaRPr lang="en-US" altLang="zh-CN" b="1" dirty="0" smtClean="0"/>
          </a:p>
          <a:p>
            <a:pPr>
              <a:buNone/>
            </a:pPr>
            <a:r>
              <a:rPr lang="en-US" altLang="zh-CN" b="1" dirty="0" smtClean="0"/>
              <a:t>the</a:t>
            </a:r>
            <a:r>
              <a:rPr lang="en-US" altLang="zh-CN" b="1" dirty="0"/>
              <a:t> result of your hard work. We are proud of you and </a:t>
            </a:r>
            <a:endParaRPr lang="en-US" altLang="zh-CN" b="1" dirty="0" smtClean="0"/>
          </a:p>
          <a:p>
            <a:pPr>
              <a:buNone/>
            </a:pPr>
            <a:r>
              <a:rPr lang="en-US" altLang="zh-CN" b="1" dirty="0" smtClean="0"/>
              <a:t>we</a:t>
            </a:r>
            <a:r>
              <a:rPr lang="en-US" altLang="zh-CN" b="1" dirty="0"/>
              <a:t> all appreciate your help with our English, and we’ll </a:t>
            </a:r>
            <a:endParaRPr lang="en-US" altLang="zh-CN" b="1" dirty="0" smtClean="0"/>
          </a:p>
          <a:p>
            <a:pPr>
              <a:buNone/>
            </a:pPr>
            <a:r>
              <a:rPr lang="en-US" altLang="zh-CN" b="1" dirty="0" smtClean="0"/>
              <a:t>always</a:t>
            </a:r>
            <a:r>
              <a:rPr lang="en-US" altLang="zh-CN" b="1" dirty="0"/>
              <a:t> remember the wonderful time we spent together.   </a:t>
            </a:r>
            <a:endParaRPr lang="zh-CN" altLang="zh-CN" b="1" dirty="0"/>
          </a:p>
          <a:p>
            <a:pPr>
              <a:buNone/>
            </a:pPr>
            <a:r>
              <a:rPr lang="en-US" altLang="zh-CN" b="1" dirty="0" smtClean="0"/>
              <a:t>  It’s</a:t>
            </a:r>
            <a:r>
              <a:rPr lang="en-US" altLang="zh-CN" b="1" dirty="0"/>
              <a:t> pity that you have to go back soon!</a:t>
            </a:r>
            <a:r>
              <a:rPr lang="en-US" altLang="zh-CN" b="1" dirty="0">
                <a:solidFill>
                  <a:srgbClr val="FF0000"/>
                </a:solidFill>
              </a:rPr>
              <a:t> So a farewell party </a:t>
            </a:r>
            <a:r>
              <a:rPr lang="en-US" altLang="zh-CN" b="1" dirty="0" smtClean="0">
                <a:solidFill>
                  <a:srgbClr val="FF0000"/>
                </a:solidFill>
              </a:rPr>
              <a:t>for</a:t>
            </a:r>
          </a:p>
          <a:p>
            <a:pPr>
              <a:buNone/>
            </a:pPr>
            <a:r>
              <a:rPr lang="en-US" altLang="zh-CN" b="1" dirty="0">
                <a:solidFill>
                  <a:srgbClr val="FF0000"/>
                </a:solidFill>
              </a:rPr>
              <a:t> you will be held in Room 302 in the Sun Club this Saturday </a:t>
            </a:r>
            <a:endParaRPr lang="en-US" altLang="zh-CN" b="1" dirty="0" smtClean="0">
              <a:solidFill>
                <a:srgbClr val="FF0000"/>
              </a:solidFill>
            </a:endParaRPr>
          </a:p>
          <a:p>
            <a:pPr>
              <a:buNone/>
            </a:pPr>
            <a:r>
              <a:rPr lang="en-US" altLang="zh-CN" b="1" dirty="0" smtClean="0">
                <a:solidFill>
                  <a:srgbClr val="FF0000"/>
                </a:solidFill>
              </a:rPr>
              <a:t>evening</a:t>
            </a:r>
            <a:r>
              <a:rPr lang="en-US" altLang="zh-CN" b="1" dirty="0">
                <a:solidFill>
                  <a:srgbClr val="FF0000"/>
                </a:solidFill>
              </a:rPr>
              <a:t>. </a:t>
            </a:r>
            <a:r>
              <a:rPr lang="en-US" altLang="zh-CN" b="1" dirty="0">
                <a:solidFill>
                  <a:srgbClr val="FF0000"/>
                </a:solidFill>
              </a:rPr>
              <a:t>Could you come by 6:00 p.m.? </a:t>
            </a:r>
            <a:r>
              <a:rPr lang="en-US" altLang="zh-CN" b="1" dirty="0"/>
              <a:t>We’ll have dinner </a:t>
            </a:r>
            <a:endParaRPr lang="en-US" altLang="zh-CN" b="1" dirty="0" smtClean="0"/>
          </a:p>
          <a:p>
            <a:pPr>
              <a:buNone/>
            </a:pPr>
            <a:r>
              <a:rPr lang="en-US" altLang="zh-CN" b="1" dirty="0" smtClean="0"/>
              <a:t>together</a:t>
            </a:r>
            <a:r>
              <a:rPr lang="en-US" altLang="zh-CN" b="1" dirty="0"/>
              <a:t>. </a:t>
            </a:r>
            <a:r>
              <a:rPr lang="en-US" altLang="zh-CN" b="1" dirty="0"/>
              <a:t>By the way, you may take Bus No. </a:t>
            </a:r>
            <a:r>
              <a:rPr lang="en-US" altLang="zh-CN" b="1" dirty="0"/>
              <a:t>332 in front </a:t>
            </a:r>
            <a:r>
              <a:rPr lang="en-US" altLang="zh-CN" b="1" dirty="0" smtClean="0"/>
              <a:t>of</a:t>
            </a:r>
          </a:p>
          <a:p>
            <a:pPr>
              <a:buNone/>
            </a:pPr>
            <a:r>
              <a:rPr lang="en-US" altLang="zh-CN" b="1" dirty="0"/>
              <a:t> your hotel and it will take you directly to the club.  </a:t>
            </a:r>
            <a:endParaRPr lang="zh-CN" altLang="zh-CN" b="1" dirty="0"/>
          </a:p>
          <a:p>
            <a:pPr>
              <a:buNone/>
            </a:pPr>
            <a:r>
              <a:rPr lang="en-US" altLang="zh-CN" b="1" dirty="0" smtClean="0"/>
              <a:t>    I</a:t>
            </a:r>
            <a:r>
              <a:rPr lang="en-US" altLang="zh-CN" b="1" dirty="0"/>
              <a:t> wish you success and fulfillment in the years ahead!  </a:t>
            </a:r>
            <a:endParaRPr lang="zh-CN" altLang="zh-CN" b="1" dirty="0"/>
          </a:p>
          <a:p>
            <a:pPr>
              <a:buNone/>
            </a:pPr>
            <a:r>
              <a:rPr lang="en-US" altLang="zh-CN" b="1" dirty="0"/>
              <a:t>                                                  Yours faithfully, </a:t>
            </a:r>
            <a:endParaRPr lang="zh-CN" altLang="zh-CN" b="1" dirty="0"/>
          </a:p>
          <a:p>
            <a:pPr>
              <a:buNone/>
            </a:pPr>
            <a:r>
              <a:rPr lang="en-US" altLang="zh-CN" b="1" dirty="0"/>
              <a:t>                                                                Li </a:t>
            </a:r>
            <a:r>
              <a:rPr lang="en-US" altLang="zh-CN" b="1" dirty="0" err="1"/>
              <a:t>Hua</a:t>
            </a:r>
            <a:r>
              <a:rPr lang="en-US" altLang="zh-CN" b="1" dirty="0"/>
              <a:t> </a:t>
            </a:r>
            <a:endParaRPr lang="zh-CN" altLang="zh-CN" b="1" dirty="0"/>
          </a:p>
          <a:p>
            <a:pPr>
              <a:buNone/>
            </a:pPr>
            <a:endParaRPr lang="zh-CN" altLang="en-US" b="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7029400"/>
          </a:xfrm>
        </p:spPr>
        <p:txBody>
          <a:bodyPr>
            <a:normAutofit/>
          </a:bodyPr>
          <a:lstStyle/>
          <a:p>
            <a:r>
              <a:rPr lang="zh-CN" altLang="zh-CN" dirty="0"/>
              <a:t>假如你叫李伟，代表二年级邀请本市一所大学的外籍教师怀特夫人参加你们年级于下星期五晚上</a:t>
            </a:r>
            <a:r>
              <a:rPr lang="en-US" altLang="zh-CN" dirty="0"/>
              <a:t>7</a:t>
            </a:r>
            <a:r>
              <a:rPr lang="zh-CN" altLang="zh-CN" dirty="0"/>
              <a:t>：</a:t>
            </a:r>
            <a:r>
              <a:rPr lang="en-US" altLang="zh-CN" dirty="0"/>
              <a:t>00</a:t>
            </a:r>
            <a:r>
              <a:rPr lang="zh-CN" altLang="zh-CN" dirty="0"/>
              <a:t>在学校报告厅举行的英语晚会，请根据以下内容写一封邀请函。</a:t>
            </a:r>
            <a:r>
              <a:rPr lang="en-US" altLang="zh-CN" dirty="0"/>
              <a:t> </a:t>
            </a:r>
            <a:endParaRPr lang="zh-CN" altLang="zh-CN" dirty="0"/>
          </a:p>
          <a:p>
            <a:r>
              <a:rPr lang="zh-CN" altLang="zh-CN" dirty="0"/>
              <a:t>⑴</a:t>
            </a:r>
            <a:r>
              <a:rPr lang="en-US" altLang="zh-CN" dirty="0"/>
              <a:t> </a:t>
            </a:r>
            <a:r>
              <a:rPr lang="zh-CN" altLang="zh-CN" dirty="0"/>
              <a:t>请她出席晚会，担任晚会评委并表演一个节目。</a:t>
            </a:r>
            <a:r>
              <a:rPr lang="en-US" altLang="zh-CN" dirty="0"/>
              <a:t> </a:t>
            </a:r>
            <a:r>
              <a:rPr lang="zh-CN" altLang="zh-CN" dirty="0"/>
              <a:t>⑵</a:t>
            </a:r>
            <a:r>
              <a:rPr lang="en-US" altLang="zh-CN" dirty="0"/>
              <a:t> </a:t>
            </a:r>
            <a:r>
              <a:rPr lang="zh-CN" altLang="zh-CN" dirty="0"/>
              <a:t>晚会节目有唱歌，跳舞，话剧，时装表演等等。</a:t>
            </a:r>
            <a:r>
              <a:rPr lang="en-US" altLang="zh-CN" dirty="0"/>
              <a:t> </a:t>
            </a:r>
            <a:r>
              <a:rPr lang="zh-CN" altLang="zh-CN" dirty="0"/>
              <a:t>⑶</a:t>
            </a:r>
            <a:r>
              <a:rPr lang="en-US" altLang="zh-CN" dirty="0"/>
              <a:t> </a:t>
            </a:r>
            <a:r>
              <a:rPr lang="zh-CN" altLang="zh-CN" dirty="0"/>
              <a:t>本市有名的歌星，演员也应邀参加。</a:t>
            </a:r>
            <a:r>
              <a:rPr lang="en-US" altLang="zh-CN" dirty="0"/>
              <a:t> </a:t>
            </a:r>
            <a:r>
              <a:rPr lang="zh-CN" altLang="zh-CN" dirty="0"/>
              <a:t>⑷</a:t>
            </a:r>
            <a:r>
              <a:rPr lang="en-US" altLang="zh-CN" dirty="0"/>
              <a:t> </a:t>
            </a:r>
            <a:r>
              <a:rPr lang="zh-CN" altLang="zh-CN" dirty="0"/>
              <a:t>希望她那天晚上过得愉快。</a:t>
            </a:r>
            <a:r>
              <a:rPr lang="en-US" altLang="zh-CN" dirty="0"/>
              <a:t> </a:t>
            </a:r>
            <a:endParaRPr lang="zh-CN" altLang="zh-CN" dirty="0"/>
          </a:p>
          <a:p>
            <a:r>
              <a:rPr lang="zh-CN" altLang="zh-CN" dirty="0"/>
              <a:t>注意：⑴</a:t>
            </a:r>
            <a:r>
              <a:rPr lang="en-US" altLang="zh-CN" dirty="0"/>
              <a:t> </a:t>
            </a:r>
            <a:r>
              <a:rPr lang="zh-CN" altLang="zh-CN" dirty="0"/>
              <a:t>不可遗漏要点</a:t>
            </a:r>
            <a:r>
              <a:rPr lang="en-US" altLang="zh-CN" dirty="0"/>
              <a:t>  </a:t>
            </a:r>
            <a:r>
              <a:rPr lang="zh-CN" altLang="zh-CN" dirty="0"/>
              <a:t>⑵</a:t>
            </a:r>
            <a:r>
              <a:rPr lang="en-US" altLang="zh-CN" dirty="0"/>
              <a:t> </a:t>
            </a:r>
            <a:r>
              <a:rPr lang="zh-CN" altLang="zh-CN" dirty="0"/>
              <a:t>词数</a:t>
            </a:r>
            <a:r>
              <a:rPr lang="en-US" altLang="zh-CN" dirty="0"/>
              <a:t>80-120  </a:t>
            </a:r>
            <a:endParaRPr lang="zh-CN" altLang="zh-CN" dirty="0"/>
          </a:p>
          <a:p>
            <a:r>
              <a:rPr lang="zh-CN" altLang="zh-CN" dirty="0"/>
              <a:t>参考词汇：评委：</a:t>
            </a:r>
            <a:r>
              <a:rPr lang="en-US" altLang="zh-CN" dirty="0"/>
              <a:t>judge        </a:t>
            </a:r>
            <a:r>
              <a:rPr lang="zh-CN" altLang="zh-CN" dirty="0"/>
              <a:t>时装表演：</a:t>
            </a:r>
            <a:r>
              <a:rPr lang="en-US" altLang="zh-CN" dirty="0"/>
              <a:t>fashion show Dear Mrs. White, </a:t>
            </a:r>
            <a:endParaRPr lang="zh-CN" altLang="zh-CN" dirty="0"/>
          </a:p>
          <a:p>
            <a:pPr>
              <a:buNone/>
            </a:pPr>
            <a:endParaRPr lang="zh-CN"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116632"/>
            <a:ext cx="9144000" cy="6741368"/>
          </a:xfrm>
        </p:spPr>
        <p:txBody>
          <a:bodyPr>
            <a:normAutofit fontScale="92500" lnSpcReduction="20000"/>
          </a:bodyPr>
          <a:lstStyle/>
          <a:p>
            <a:pPr>
              <a:buNone/>
            </a:pPr>
            <a:r>
              <a:rPr lang="en-US" altLang="zh-CN" b="1" dirty="0"/>
              <a:t>Dear Mrs. White, </a:t>
            </a:r>
          </a:p>
          <a:p>
            <a:pPr>
              <a:buNone/>
            </a:pPr>
            <a:r>
              <a:rPr lang="en-US" altLang="zh-CN" b="1" dirty="0" smtClean="0"/>
              <a:t>       We </a:t>
            </a:r>
            <a:r>
              <a:rPr lang="en-US" altLang="zh-CN" b="1" dirty="0"/>
              <a:t>are from senior Grade Two of </a:t>
            </a:r>
            <a:r>
              <a:rPr lang="en-US" altLang="zh-CN" b="1" dirty="0" err="1"/>
              <a:t>Huanggang</a:t>
            </a:r>
            <a:r>
              <a:rPr lang="en-US" altLang="zh-CN" b="1" dirty="0"/>
              <a:t> Middle School and </a:t>
            </a:r>
            <a:r>
              <a:rPr lang="en-US" altLang="zh-CN" b="1" dirty="0" smtClean="0"/>
              <a:t>we are glad </a:t>
            </a:r>
            <a:r>
              <a:rPr lang="en-US" altLang="zh-CN" b="1" dirty="0"/>
              <a:t>to invite you to our </a:t>
            </a:r>
            <a:r>
              <a:rPr lang="en-US" altLang="zh-CN" b="1" dirty="0" smtClean="0"/>
              <a:t>school </a:t>
            </a:r>
            <a:r>
              <a:rPr lang="en-US" altLang="zh-CN" b="1" dirty="0"/>
              <a:t>English evening, which </a:t>
            </a:r>
            <a:r>
              <a:rPr lang="en-US" altLang="zh-CN" b="1" dirty="0">
                <a:solidFill>
                  <a:srgbClr val="FF0000"/>
                </a:solidFill>
              </a:rPr>
              <a:t>will be held in our school lecture hall at 7:00 p.m. </a:t>
            </a:r>
            <a:r>
              <a:rPr lang="en-US" altLang="zh-CN" b="1" dirty="0">
                <a:solidFill>
                  <a:srgbClr val="FF0000"/>
                </a:solidFill>
              </a:rPr>
              <a:t>next Friday. </a:t>
            </a:r>
            <a:r>
              <a:rPr lang="en-US" altLang="zh-CN" b="1" dirty="0"/>
              <a:t>We will be </a:t>
            </a:r>
            <a:r>
              <a:rPr lang="en-US" altLang="zh-CN" b="1" dirty="0" smtClean="0"/>
              <a:t>thankful </a:t>
            </a:r>
            <a:r>
              <a:rPr lang="en-US" altLang="zh-CN" b="1" dirty="0"/>
              <a:t>if you could come and act as the judge of our English evening. We hope you will give a </a:t>
            </a:r>
            <a:r>
              <a:rPr lang="en-US" altLang="zh-CN" b="1" dirty="0" smtClean="0"/>
              <a:t>performance </a:t>
            </a:r>
            <a:r>
              <a:rPr lang="en-US" altLang="zh-CN" b="1" dirty="0"/>
              <a:t>for us</a:t>
            </a:r>
            <a:r>
              <a:rPr lang="en-US" altLang="zh-CN" b="1" dirty="0" smtClean="0"/>
              <a:t>.</a:t>
            </a:r>
          </a:p>
          <a:p>
            <a:pPr>
              <a:buNone/>
            </a:pPr>
            <a:r>
              <a:rPr lang="en-US" altLang="zh-CN" b="1" dirty="0" smtClean="0"/>
              <a:t>      The </a:t>
            </a:r>
            <a:r>
              <a:rPr lang="en-US" altLang="zh-CN" b="1" dirty="0" err="1" smtClean="0"/>
              <a:t>programmes</a:t>
            </a:r>
            <a:r>
              <a:rPr lang="en-US" altLang="zh-CN" b="1" dirty="0" smtClean="0"/>
              <a:t> </a:t>
            </a:r>
            <a:r>
              <a:rPr lang="en-US" altLang="zh-CN" b="1" dirty="0"/>
              <a:t>of the evening are singing, </a:t>
            </a:r>
            <a:r>
              <a:rPr lang="en-US" altLang="zh-CN" b="1" dirty="0" smtClean="0"/>
              <a:t>dancing, plays</a:t>
            </a:r>
            <a:r>
              <a:rPr lang="en-US" altLang="zh-CN" b="1" dirty="0"/>
              <a:t>, a fashion </a:t>
            </a:r>
            <a:r>
              <a:rPr lang="en-US" altLang="zh-CN" b="1" dirty="0" smtClean="0"/>
              <a:t>show </a:t>
            </a:r>
            <a:r>
              <a:rPr lang="en-US" altLang="zh-CN" b="1" dirty="0"/>
              <a:t>and so on. Some famous singers, actors and actresses of our city will be invited to our English </a:t>
            </a:r>
            <a:r>
              <a:rPr lang="en-US" altLang="zh-CN" b="1" dirty="0" smtClean="0"/>
              <a:t>evening </a:t>
            </a:r>
            <a:r>
              <a:rPr lang="en-US" altLang="zh-CN" b="1" dirty="0"/>
              <a:t>too. </a:t>
            </a:r>
            <a:r>
              <a:rPr lang="en-US" altLang="zh-CN" b="1" dirty="0"/>
              <a:t>We are sure you will have a good time with us that night. </a:t>
            </a:r>
          </a:p>
          <a:p>
            <a:pPr>
              <a:buNone/>
            </a:pPr>
            <a:r>
              <a:rPr lang="en-US" altLang="zh-CN" b="1" dirty="0" smtClean="0"/>
              <a:t>                              </a:t>
            </a:r>
            <a:endParaRPr lang="en-US" altLang="zh-CN" b="1" dirty="0"/>
          </a:p>
          <a:p>
            <a:pPr>
              <a:buNone/>
            </a:pPr>
            <a:r>
              <a:rPr lang="en-US" altLang="zh-CN" b="1" dirty="0" smtClean="0"/>
              <a:t>                                                        Yours </a:t>
            </a:r>
            <a:r>
              <a:rPr lang="en-US" altLang="zh-CN" b="1" dirty="0"/>
              <a:t>faithfully, </a:t>
            </a:r>
          </a:p>
          <a:p>
            <a:pPr>
              <a:buNone/>
            </a:pPr>
            <a:r>
              <a:rPr lang="en-US" altLang="zh-CN" b="1" dirty="0" smtClean="0"/>
              <a:t>                                                                      Li </a:t>
            </a:r>
            <a:r>
              <a:rPr lang="en-US" altLang="zh-CN" b="1" dirty="0"/>
              <a:t>Wei</a:t>
            </a:r>
          </a:p>
          <a:p>
            <a:pPr>
              <a:buNone/>
            </a:pPr>
            <a:endParaRPr lang="zh-CN" alt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信件格式</a:t>
            </a:r>
            <a:endParaRPr lang="zh-CN" altLang="en-US" dirty="0"/>
          </a:p>
        </p:txBody>
      </p:sp>
      <p:sp>
        <p:nvSpPr>
          <p:cNvPr id="3" name="内容占位符 2"/>
          <p:cNvSpPr>
            <a:spLocks noGrp="1"/>
          </p:cNvSpPr>
          <p:nvPr>
            <p:ph idx="1"/>
          </p:nvPr>
        </p:nvSpPr>
        <p:spPr/>
        <p:txBody>
          <a:bodyPr>
            <a:normAutofit fontScale="92500" lnSpcReduction="20000"/>
          </a:bodyPr>
          <a:lstStyle/>
          <a:p>
            <a:pPr>
              <a:buNone/>
            </a:pPr>
            <a:r>
              <a:rPr lang="en-US" altLang="zh-CN" dirty="0" smtClean="0"/>
              <a:t>Dear </a:t>
            </a:r>
            <a:r>
              <a:rPr lang="zh-CN" altLang="en-US" dirty="0" smtClean="0"/>
              <a:t>～</a:t>
            </a:r>
            <a:r>
              <a:rPr lang="en-US" altLang="zh-CN" dirty="0" smtClean="0"/>
              <a:t>,</a:t>
            </a:r>
          </a:p>
          <a:p>
            <a:pPr>
              <a:buNone/>
            </a:pPr>
            <a:r>
              <a:rPr lang="en-US" altLang="zh-CN" dirty="0"/>
              <a:t> </a:t>
            </a:r>
            <a:r>
              <a:rPr lang="en-US" altLang="zh-CN" dirty="0" smtClean="0"/>
              <a:t>     I’m writing to ____</a:t>
            </a:r>
          </a:p>
          <a:p>
            <a:pPr>
              <a:buNone/>
            </a:pPr>
            <a:r>
              <a:rPr lang="en-US" altLang="zh-CN" dirty="0"/>
              <a:t> </a:t>
            </a:r>
            <a:endParaRPr lang="en-US" altLang="zh-CN" dirty="0" smtClean="0"/>
          </a:p>
          <a:p>
            <a:pPr>
              <a:buNone/>
            </a:pPr>
            <a:endParaRPr lang="en-US" altLang="zh-CN" dirty="0"/>
          </a:p>
          <a:p>
            <a:pPr>
              <a:buNone/>
            </a:pPr>
            <a:endParaRPr lang="en-US" altLang="zh-CN" dirty="0" smtClean="0"/>
          </a:p>
          <a:p>
            <a:pPr>
              <a:buNone/>
            </a:pPr>
            <a:r>
              <a:rPr lang="en-US" altLang="zh-CN" dirty="0" smtClean="0"/>
              <a:t>      I’m looking forward to your reply.</a:t>
            </a:r>
            <a:endParaRPr lang="zh-CN" altLang="en-US" dirty="0" smtClean="0"/>
          </a:p>
          <a:p>
            <a:pPr>
              <a:buNone/>
            </a:pPr>
            <a:endParaRPr lang="en-US" altLang="zh-CN" dirty="0"/>
          </a:p>
          <a:p>
            <a:pPr>
              <a:buNone/>
            </a:pPr>
            <a:r>
              <a:rPr lang="en-US" altLang="zh-CN" dirty="0" smtClean="0"/>
              <a:t>                                                                 Yours,  </a:t>
            </a:r>
          </a:p>
          <a:p>
            <a:pPr>
              <a:buNone/>
            </a:pPr>
            <a:r>
              <a:rPr lang="en-US" altLang="zh-CN" dirty="0"/>
              <a:t> </a:t>
            </a:r>
            <a:r>
              <a:rPr lang="en-US" altLang="zh-CN" dirty="0" smtClean="0"/>
              <a:t>                                                                        </a:t>
            </a:r>
            <a:r>
              <a:rPr lang="zh-CN" altLang="en-US" dirty="0" smtClean="0"/>
              <a:t>～</a:t>
            </a:r>
            <a:endParaRPr lang="zh-CN"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zh-CN" b="1" dirty="0"/>
              <a:t>篇首</a:t>
            </a:r>
            <a:r>
              <a:rPr lang="zh-CN" altLang="zh-CN" b="1" dirty="0" smtClean="0"/>
              <a:t>句</a:t>
            </a:r>
            <a:r>
              <a:rPr lang="zh-CN" altLang="en-US" b="1" dirty="0" smtClean="0"/>
              <a:t>：</a:t>
            </a:r>
            <a:r>
              <a:rPr lang="zh-CN" altLang="zh-CN" b="1" dirty="0" smtClean="0"/>
              <a:t>介</a:t>
            </a:r>
            <a:r>
              <a:rPr lang="zh-CN" altLang="zh-CN" b="1" dirty="0"/>
              <a:t>绍自己，简要说明活动，并邀请对方</a:t>
            </a:r>
            <a:endParaRPr lang="zh-CN" altLang="en-US" dirty="0"/>
          </a:p>
        </p:txBody>
      </p:sp>
      <p:sp>
        <p:nvSpPr>
          <p:cNvPr id="3" name="内容占位符 2"/>
          <p:cNvSpPr>
            <a:spLocks noGrp="1"/>
          </p:cNvSpPr>
          <p:nvPr>
            <p:ph idx="1"/>
          </p:nvPr>
        </p:nvSpPr>
        <p:spPr>
          <a:xfrm>
            <a:off x="0" y="1556792"/>
            <a:ext cx="9144000" cy="5301208"/>
          </a:xfrm>
        </p:spPr>
        <p:txBody>
          <a:bodyPr/>
          <a:lstStyle/>
          <a:p>
            <a:pPr marL="514350" indent="-514350">
              <a:buAutoNum type="arabicPeriod"/>
            </a:pPr>
            <a:r>
              <a:rPr lang="en-US" altLang="zh-CN" b="1" dirty="0" smtClean="0"/>
              <a:t>I </a:t>
            </a:r>
            <a:r>
              <a:rPr lang="en-US" altLang="zh-CN" b="1" dirty="0"/>
              <a:t>am </a:t>
            </a:r>
            <a:r>
              <a:rPr lang="en-US" altLang="zh-CN" b="1" u="sng" dirty="0" smtClean="0"/>
              <a:t>      </a:t>
            </a:r>
            <a:r>
              <a:rPr lang="en-US" altLang="zh-CN" b="1" dirty="0" smtClean="0"/>
              <a:t> from</a:t>
            </a:r>
            <a:r>
              <a:rPr lang="en-US" altLang="zh-CN" b="1" u="sng" dirty="0" smtClean="0"/>
              <a:t>     </a:t>
            </a:r>
            <a:r>
              <a:rPr lang="en-US" altLang="zh-CN" b="1" dirty="0" smtClean="0"/>
              <a:t>School</a:t>
            </a:r>
            <a:r>
              <a:rPr lang="en-US" altLang="zh-CN" b="1" dirty="0"/>
              <a:t>, the president of the Student Union</a:t>
            </a:r>
            <a:r>
              <a:rPr lang="en-US" altLang="zh-CN" b="1" dirty="0" smtClean="0"/>
              <a:t>.</a:t>
            </a:r>
          </a:p>
          <a:p>
            <a:pPr marL="514350" indent="-514350">
              <a:buAutoNum type="arabicPeriod"/>
            </a:pPr>
            <a:r>
              <a:rPr lang="en-US" altLang="zh-CN" b="1" dirty="0"/>
              <a:t>I am </a:t>
            </a:r>
            <a:r>
              <a:rPr lang="en-US" altLang="zh-CN" b="1" dirty="0" err="1"/>
              <a:t>Lihua</a:t>
            </a:r>
            <a:r>
              <a:rPr lang="en-US" altLang="zh-CN" b="1" dirty="0"/>
              <a:t>, the leader of the Students Union </a:t>
            </a:r>
            <a:r>
              <a:rPr lang="en-US" altLang="zh-CN" b="1" dirty="0" smtClean="0"/>
              <a:t>of</a:t>
            </a:r>
          </a:p>
          <a:p>
            <a:pPr marL="514350" indent="-514350">
              <a:buNone/>
            </a:pPr>
            <a:r>
              <a:rPr lang="en-US" altLang="zh-CN" b="1" dirty="0" smtClean="0"/>
              <a:t>       </a:t>
            </a:r>
            <a:r>
              <a:rPr lang="en-US" altLang="zh-CN" b="1" u="sng" dirty="0" smtClean="0"/>
              <a:t>    </a:t>
            </a:r>
            <a:r>
              <a:rPr lang="en-US" altLang="zh-CN" b="1" dirty="0" smtClean="0"/>
              <a:t> School.</a:t>
            </a:r>
          </a:p>
          <a:p>
            <a:pPr marL="514350" indent="-514350">
              <a:buAutoNum type="arabicPeriod"/>
            </a:pPr>
            <a:r>
              <a:rPr lang="en-US" altLang="zh-CN" dirty="0" smtClean="0"/>
              <a:t> </a:t>
            </a:r>
            <a:r>
              <a:rPr lang="en-US" altLang="zh-CN" dirty="0"/>
              <a:t>I m writing to invite you </a:t>
            </a:r>
            <a:r>
              <a:rPr lang="en-US" altLang="zh-CN" dirty="0" smtClean="0"/>
              <a:t>to</a:t>
            </a:r>
            <a:r>
              <a:rPr lang="en-US" altLang="zh-CN" dirty="0"/>
              <a:t> </a:t>
            </a:r>
            <a:r>
              <a:rPr lang="en-US" altLang="zh-CN" dirty="0" smtClean="0"/>
              <a:t>take part in </a:t>
            </a:r>
            <a:r>
              <a:rPr lang="en-US" altLang="zh-CN" dirty="0" smtClean="0">
                <a:solidFill>
                  <a:srgbClr val="FF0000"/>
                </a:solidFill>
              </a:rPr>
              <a:t>an </a:t>
            </a:r>
            <a:r>
              <a:rPr lang="en-US" altLang="zh-CN" dirty="0">
                <a:solidFill>
                  <a:srgbClr val="FF0000"/>
                </a:solidFill>
              </a:rPr>
              <a:t>English speaking contest </a:t>
            </a:r>
            <a:r>
              <a:rPr lang="en-US" altLang="zh-CN" dirty="0"/>
              <a:t>of our school </a:t>
            </a:r>
            <a:r>
              <a:rPr lang="en-US" altLang="zh-CN" dirty="0" smtClean="0"/>
              <a:t>which will </a:t>
            </a:r>
            <a:r>
              <a:rPr lang="en-US" altLang="zh-CN" dirty="0"/>
              <a:t>be held on August 6</a:t>
            </a:r>
            <a:r>
              <a:rPr lang="en-US" altLang="zh-CN" dirty="0" smtClean="0"/>
              <a:t>.(</a:t>
            </a:r>
            <a:r>
              <a:rPr lang="zh-CN" altLang="en-US" dirty="0" smtClean="0"/>
              <a:t>英语演讲比赛</a:t>
            </a:r>
            <a:r>
              <a:rPr lang="en-US" altLang="zh-CN" dirty="0" smtClean="0"/>
              <a:t>)</a:t>
            </a:r>
          </a:p>
          <a:p>
            <a:pPr marL="514350" indent="-514350">
              <a:buFont typeface="Arial" pitchFamily="34" charset="0"/>
              <a:buAutoNum type="arabicPeriod"/>
            </a:pPr>
            <a:r>
              <a:rPr lang="en-US" altLang="zh-CN" dirty="0"/>
              <a:t>There will be </a:t>
            </a:r>
            <a:r>
              <a:rPr lang="en-US" altLang="zh-CN" dirty="0">
                <a:solidFill>
                  <a:srgbClr val="FF0000"/>
                </a:solidFill>
              </a:rPr>
              <a:t>a party </a:t>
            </a:r>
            <a:r>
              <a:rPr lang="en-US" altLang="zh-CN" dirty="0"/>
              <a:t>in my garden on </a:t>
            </a:r>
            <a:r>
              <a:rPr lang="en-US" altLang="zh-CN" dirty="0" smtClean="0"/>
              <a:t>Sunday.</a:t>
            </a:r>
            <a:r>
              <a:rPr lang="en-US" altLang="zh-CN" dirty="0"/>
              <a:t> I d like to invite you to </a:t>
            </a:r>
            <a:r>
              <a:rPr lang="en-US" altLang="zh-CN" dirty="0" smtClean="0">
                <a:solidFill>
                  <a:srgbClr val="FF0000"/>
                </a:solidFill>
              </a:rPr>
              <a:t>attend</a:t>
            </a:r>
            <a:r>
              <a:rPr lang="en-US" altLang="zh-CN" dirty="0" smtClean="0"/>
              <a:t> it.</a:t>
            </a:r>
            <a:r>
              <a:rPr lang="zh-CN" altLang="en-US" dirty="0" smtClean="0"/>
              <a:t> （</a:t>
            </a:r>
            <a:r>
              <a:rPr lang="zh-CN" altLang="en-US" dirty="0" smtClean="0"/>
              <a:t>聚会</a:t>
            </a:r>
            <a:r>
              <a:rPr lang="zh-CN" altLang="en-US" dirty="0" smtClean="0"/>
              <a:t>）</a:t>
            </a:r>
            <a:endParaRPr lang="zh-CN" altLang="zh-CN" dirty="0"/>
          </a:p>
          <a:p>
            <a:pPr marL="514350" indent="-514350">
              <a:buAutoNum type="arabicPeriod"/>
            </a:pPr>
            <a:endParaRPr lang="en-US" altLang="zh-CN" dirty="0"/>
          </a:p>
          <a:p>
            <a:pPr marL="514350" indent="-514350">
              <a:buNone/>
            </a:pPr>
            <a:endParaRPr lang="zh-CN" alt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8686800" cy="6126163"/>
          </a:xfrm>
        </p:spPr>
        <p:txBody>
          <a:bodyPr>
            <a:normAutofit/>
          </a:bodyPr>
          <a:lstStyle/>
          <a:p>
            <a:pPr>
              <a:buNone/>
            </a:pPr>
            <a:r>
              <a:rPr lang="en-US" altLang="zh-CN" b="1" dirty="0" smtClean="0"/>
              <a:t>  3. It</a:t>
            </a:r>
            <a:r>
              <a:rPr lang="en-US" altLang="zh-CN" b="1" dirty="0"/>
              <a:t>' s a pity that you have to go back to America soon. So </a:t>
            </a:r>
            <a:r>
              <a:rPr lang="en-US" altLang="zh-CN" b="1" dirty="0">
                <a:solidFill>
                  <a:srgbClr val="FF0000"/>
                </a:solidFill>
              </a:rPr>
              <a:t>a farewell </a:t>
            </a:r>
            <a:r>
              <a:rPr lang="en-US" altLang="zh-CN" b="1" dirty="0" smtClean="0">
                <a:solidFill>
                  <a:srgbClr val="FF0000"/>
                </a:solidFill>
              </a:rPr>
              <a:t>party(</a:t>
            </a:r>
            <a:r>
              <a:rPr lang="zh-CN" altLang="zh-CN" b="1" dirty="0">
                <a:solidFill>
                  <a:srgbClr val="FF0000"/>
                </a:solidFill>
              </a:rPr>
              <a:t>欢送会</a:t>
            </a:r>
            <a:r>
              <a:rPr lang="en-US" altLang="zh-CN" b="1" dirty="0" smtClean="0">
                <a:solidFill>
                  <a:srgbClr val="FF0000"/>
                </a:solidFill>
              </a:rPr>
              <a:t>) </a:t>
            </a:r>
            <a:r>
              <a:rPr lang="en-US" altLang="zh-CN" b="1" dirty="0"/>
              <a:t>for you will be held in the Sun Club this Saturday evening. Could you come at 6:00 pm</a:t>
            </a:r>
            <a:r>
              <a:rPr lang="en-US" altLang="zh-CN" b="1" dirty="0" smtClean="0"/>
              <a:t>?</a:t>
            </a:r>
          </a:p>
          <a:p>
            <a:pPr marL="514350" indent="-514350">
              <a:buAutoNum type="arabicPeriod" startAt="4"/>
            </a:pPr>
            <a:r>
              <a:rPr lang="en-US" altLang="zh-CN" b="1" dirty="0" smtClean="0"/>
              <a:t>I’m </a:t>
            </a:r>
            <a:r>
              <a:rPr lang="en-US" altLang="zh-CN" b="1" dirty="0"/>
              <a:t>writing to tell you that we intend to climb the Fragrant Hill this Saturday and I sincerely invite you to go with us on behalf of our class</a:t>
            </a:r>
            <a:r>
              <a:rPr lang="en-US" altLang="zh-CN" b="1" dirty="0" smtClean="0"/>
              <a:t>.</a:t>
            </a:r>
            <a:r>
              <a:rPr lang="zh-CN" altLang="en-US" b="1" dirty="0" smtClean="0"/>
              <a:t> （</a:t>
            </a:r>
            <a:r>
              <a:rPr lang="zh-CN" altLang="en-US" b="1" dirty="0" smtClean="0"/>
              <a:t>爬山活动</a:t>
            </a:r>
            <a:r>
              <a:rPr lang="zh-CN" altLang="en-US" b="1" dirty="0" smtClean="0"/>
              <a:t>）</a:t>
            </a:r>
            <a:endParaRPr lang="en-US" altLang="zh-CN" b="1" dirty="0" smtClean="0"/>
          </a:p>
          <a:p>
            <a:pPr marL="514350" indent="-514350">
              <a:buFont typeface="Arial" pitchFamily="34" charset="0"/>
              <a:buAutoNum type="arabicPeriod" startAt="4"/>
            </a:pPr>
            <a:r>
              <a:rPr lang="en-US" altLang="zh-CN" b="1" dirty="0" smtClean="0"/>
              <a:t> I</a:t>
            </a:r>
            <a:r>
              <a:rPr lang="en-US" altLang="zh-CN" b="1" dirty="0"/>
              <a:t> sincerely hope you can set aside some time </a:t>
            </a:r>
            <a:endParaRPr lang="en-US" altLang="zh-CN" b="1" dirty="0" smtClean="0"/>
          </a:p>
          <a:p>
            <a:pPr marL="514350" indent="-514350">
              <a:buNone/>
            </a:pPr>
            <a:r>
              <a:rPr lang="en-US" altLang="zh-CN" b="1" dirty="0"/>
              <a:t> </a:t>
            </a:r>
            <a:r>
              <a:rPr lang="en-US" altLang="zh-CN" b="1" dirty="0" smtClean="0"/>
              <a:t>    for</a:t>
            </a:r>
            <a:r>
              <a:rPr lang="en-US" altLang="zh-CN" b="1" dirty="0"/>
              <a:t> our English Speech  Contest and be a judge. </a:t>
            </a:r>
            <a:endParaRPr lang="en-US" altLang="zh-CN" b="1" dirty="0" smtClean="0"/>
          </a:p>
          <a:p>
            <a:pPr marL="514350" indent="-514350">
              <a:buNone/>
            </a:pPr>
            <a:r>
              <a:rPr lang="en-US" altLang="zh-CN" b="1" dirty="0"/>
              <a:t> </a:t>
            </a:r>
            <a:r>
              <a:rPr lang="en-US" altLang="zh-CN" b="1" dirty="0" smtClean="0"/>
              <a:t>  </a:t>
            </a:r>
            <a:r>
              <a:rPr lang="zh-CN" altLang="en-US" b="1" dirty="0" smtClean="0"/>
              <a:t>（裁判）</a:t>
            </a:r>
            <a:endParaRPr lang="zh-CN" altLang="zh-CN" b="1" dirty="0"/>
          </a:p>
          <a:p>
            <a:pPr marL="514350" indent="-514350">
              <a:buAutoNum type="arabicPeriod" startAt="4"/>
            </a:pPr>
            <a:endParaRPr lang="zh-CN" altLang="en-US"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0" y="274638"/>
            <a:ext cx="8686800" cy="1143000"/>
          </a:xfrm>
        </p:spPr>
        <p:txBody>
          <a:bodyPr>
            <a:normAutofit/>
          </a:bodyPr>
          <a:lstStyle/>
          <a:p>
            <a:r>
              <a:rPr lang="zh-CN" altLang="zh-CN" b="1" dirty="0" smtClean="0"/>
              <a:t>篇</a:t>
            </a:r>
            <a:r>
              <a:rPr lang="zh-CN" altLang="zh-CN" b="1" dirty="0"/>
              <a:t>中</a:t>
            </a:r>
            <a:r>
              <a:rPr lang="zh-CN" altLang="zh-CN" b="1" dirty="0" smtClean="0"/>
              <a:t>句</a:t>
            </a:r>
            <a:r>
              <a:rPr lang="en-US" altLang="zh-CN" b="1" dirty="0" smtClean="0"/>
              <a:t>:</a:t>
            </a:r>
            <a:r>
              <a:rPr lang="zh-CN" altLang="zh-CN" b="1" dirty="0" smtClean="0"/>
              <a:t>介</a:t>
            </a:r>
            <a:r>
              <a:rPr lang="zh-CN" altLang="zh-CN" b="1" dirty="0"/>
              <a:t>绍活动具体内</a:t>
            </a:r>
            <a:r>
              <a:rPr lang="zh-CN" altLang="zh-CN" b="1" dirty="0" smtClean="0"/>
              <a:t>容</a:t>
            </a:r>
            <a:endParaRPr lang="zh-CN" altLang="en-US" dirty="0"/>
          </a:p>
        </p:txBody>
      </p:sp>
      <p:sp>
        <p:nvSpPr>
          <p:cNvPr id="3" name="内容占位符 2"/>
          <p:cNvSpPr>
            <a:spLocks noGrp="1"/>
          </p:cNvSpPr>
          <p:nvPr>
            <p:ph idx="1"/>
          </p:nvPr>
        </p:nvSpPr>
        <p:spPr>
          <a:xfrm>
            <a:off x="0" y="1600200"/>
            <a:ext cx="9144000" cy="5257800"/>
          </a:xfrm>
        </p:spPr>
        <p:txBody>
          <a:bodyPr/>
          <a:lstStyle/>
          <a:p>
            <a:pPr>
              <a:buNone/>
            </a:pPr>
            <a:r>
              <a:rPr lang="en-US" altLang="zh-CN" b="1" dirty="0" smtClean="0"/>
              <a:t>1. The</a:t>
            </a:r>
            <a:r>
              <a:rPr lang="en-US" altLang="zh-CN" b="1" dirty="0"/>
              <a:t> contest, the theme of which is </a:t>
            </a:r>
            <a:r>
              <a:rPr lang="zh-CN" altLang="zh-CN" b="1" dirty="0"/>
              <a:t>“</a:t>
            </a:r>
            <a:r>
              <a:rPr lang="en-US" altLang="zh-CN" b="1" dirty="0"/>
              <a:t>Man</a:t>
            </a:r>
          </a:p>
          <a:p>
            <a:pPr>
              <a:buNone/>
            </a:pPr>
            <a:r>
              <a:rPr lang="en-US" altLang="zh-CN" b="1" dirty="0"/>
              <a:t>  and Nature</a:t>
            </a:r>
            <a:r>
              <a:rPr lang="zh-CN" altLang="zh-CN" b="1" dirty="0"/>
              <a:t>”</a:t>
            </a:r>
            <a:r>
              <a:rPr lang="en-US" altLang="zh-CN" b="1" dirty="0"/>
              <a:t>, will be held </a:t>
            </a:r>
            <a:r>
              <a:rPr lang="en-US" altLang="zh-CN" b="1" dirty="0">
                <a:solidFill>
                  <a:srgbClr val="FF0000"/>
                </a:solidFill>
              </a:rPr>
              <a:t>in  the Room 501</a:t>
            </a:r>
          </a:p>
          <a:p>
            <a:pPr>
              <a:buNone/>
            </a:pPr>
            <a:r>
              <a:rPr lang="en-US" altLang="zh-CN" b="1" dirty="0" smtClean="0">
                <a:solidFill>
                  <a:srgbClr val="FF0000"/>
                </a:solidFill>
              </a:rPr>
              <a:t>from</a:t>
            </a:r>
            <a:r>
              <a:rPr lang="en-US" altLang="zh-CN" b="1" dirty="0">
                <a:solidFill>
                  <a:srgbClr val="FF0000"/>
                </a:solidFill>
              </a:rPr>
              <a:t> </a:t>
            </a:r>
            <a:r>
              <a:rPr lang="en-US" altLang="zh-CN" b="1" dirty="0" smtClean="0">
                <a:solidFill>
                  <a:srgbClr val="FF0000"/>
                </a:solidFill>
              </a:rPr>
              <a:t>2:00</a:t>
            </a:r>
            <a:r>
              <a:rPr lang="en-US" altLang="zh-CN" b="1" dirty="0">
                <a:solidFill>
                  <a:srgbClr val="FF0000"/>
                </a:solidFill>
              </a:rPr>
              <a:t> to 5:00 on the afternoon of June 15. </a:t>
            </a:r>
            <a:endParaRPr lang="en-US" altLang="zh-CN" b="1" dirty="0" smtClean="0">
              <a:solidFill>
                <a:srgbClr val="FF0000"/>
              </a:solidFill>
            </a:endParaRPr>
          </a:p>
          <a:p>
            <a:pPr>
              <a:buNone/>
            </a:pPr>
            <a:r>
              <a:rPr lang="en-US" altLang="zh-CN" b="1" dirty="0" smtClean="0"/>
              <a:t>2. </a:t>
            </a:r>
            <a:r>
              <a:rPr lang="en-US" altLang="zh-CN" b="1" dirty="0" smtClean="0">
                <a:solidFill>
                  <a:srgbClr val="FF0000"/>
                </a:solidFill>
              </a:rPr>
              <a:t>It </a:t>
            </a:r>
            <a:r>
              <a:rPr lang="en-US" altLang="zh-CN" b="1" dirty="0">
                <a:solidFill>
                  <a:srgbClr val="FF0000"/>
                </a:solidFill>
              </a:rPr>
              <a:t>will begin at 2:00 pm and last two hours, </a:t>
            </a:r>
            <a:r>
              <a:rPr lang="en-US" altLang="zh-CN" b="1" dirty="0"/>
              <a:t>during which time 15 well-prepared contestants will deliver their speeches</a:t>
            </a:r>
            <a:r>
              <a:rPr lang="en-US" altLang="zh-CN" b="1" dirty="0" smtClean="0"/>
              <a:t>.</a:t>
            </a:r>
          </a:p>
          <a:p>
            <a:pPr>
              <a:buNone/>
            </a:pPr>
            <a:r>
              <a:rPr lang="en-US" altLang="zh-CN" b="1" dirty="0" smtClean="0"/>
              <a:t>3.</a:t>
            </a:r>
            <a:r>
              <a:rPr lang="en-US" altLang="zh-CN" b="1" dirty="0"/>
              <a:t> </a:t>
            </a:r>
            <a:r>
              <a:rPr lang="en-US" altLang="zh-CN" b="1" dirty="0">
                <a:solidFill>
                  <a:srgbClr val="FF0000"/>
                </a:solidFill>
              </a:rPr>
              <a:t>We will start at 8:00 am and arrive there at 9:00.</a:t>
            </a:r>
            <a:endParaRPr lang="zh-CN" altLang="zh-CN" b="1" dirty="0">
              <a:solidFill>
                <a:srgbClr val="FF0000"/>
              </a:solidFill>
            </a:endParaRPr>
          </a:p>
          <a:p>
            <a:pPr>
              <a:buNone/>
            </a:pPr>
            <a:r>
              <a:rPr lang="zh-CN" altLang="zh-CN" b="1" dirty="0"/>
              <a:t>　我们将会在上午八点出发，九点到达那里</a:t>
            </a:r>
            <a:r>
              <a:rPr lang="en-US" altLang="zh-CN" b="1" dirty="0"/>
              <a:t>.</a:t>
            </a:r>
            <a:endParaRPr lang="zh-CN" altLang="zh-CN" b="1" dirty="0"/>
          </a:p>
          <a:p>
            <a:pPr>
              <a:buNone/>
            </a:pPr>
            <a:endParaRPr lang="en-US" altLang="zh-CN" b="1" dirty="0" smtClean="0"/>
          </a:p>
          <a:p>
            <a:pPr>
              <a:buNone/>
            </a:pPr>
            <a:endParaRPr lang="zh-CN" altLang="en-US" b="1"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注意事项</a:t>
            </a:r>
            <a:endParaRPr lang="zh-CN" altLang="en-US" dirty="0"/>
          </a:p>
        </p:txBody>
      </p:sp>
      <p:sp>
        <p:nvSpPr>
          <p:cNvPr id="3" name="内容占位符 2"/>
          <p:cNvSpPr>
            <a:spLocks noGrp="1"/>
          </p:cNvSpPr>
          <p:nvPr>
            <p:ph idx="1"/>
          </p:nvPr>
        </p:nvSpPr>
        <p:spPr>
          <a:xfrm>
            <a:off x="0" y="1556792"/>
            <a:ext cx="8686800" cy="4569371"/>
          </a:xfrm>
        </p:spPr>
        <p:txBody>
          <a:bodyPr/>
          <a:lstStyle/>
          <a:p>
            <a:pPr>
              <a:buNone/>
            </a:pPr>
            <a:r>
              <a:rPr lang="en-US" altLang="zh-CN" dirty="0" smtClean="0"/>
              <a:t>1. Remember </a:t>
            </a:r>
            <a:r>
              <a:rPr lang="en-US" altLang="zh-CN" dirty="0"/>
              <a:t>to take water and lunch with you</a:t>
            </a:r>
            <a:r>
              <a:rPr lang="en-US" altLang="zh-CN" dirty="0" smtClean="0"/>
              <a:t>.</a:t>
            </a:r>
          </a:p>
          <a:p>
            <a:pPr>
              <a:buNone/>
            </a:pPr>
            <a:r>
              <a:rPr lang="en-US" altLang="zh-CN" dirty="0" smtClean="0"/>
              <a:t>2. An </a:t>
            </a:r>
            <a:r>
              <a:rPr lang="en-US" altLang="zh-CN" dirty="0"/>
              <a:t>umbrella or a raincoat is </a:t>
            </a:r>
            <a:r>
              <a:rPr lang="en-US" altLang="zh-CN" dirty="0" smtClean="0"/>
              <a:t>necessary </a:t>
            </a:r>
            <a:r>
              <a:rPr lang="en-US" altLang="zh-CN" dirty="0"/>
              <a:t>in case </a:t>
            </a:r>
            <a:r>
              <a:rPr lang="en-US" altLang="zh-CN" dirty="0" smtClean="0"/>
              <a:t>you are </a:t>
            </a:r>
            <a:r>
              <a:rPr lang="en-US" altLang="zh-CN" dirty="0"/>
              <a:t>caught in a rain. </a:t>
            </a:r>
            <a:endParaRPr lang="en-US" altLang="zh-CN" dirty="0" smtClean="0"/>
          </a:p>
          <a:p>
            <a:pPr>
              <a:buNone/>
            </a:pPr>
            <a:endParaRPr lang="zh-CN" alt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a:t>篇尾</a:t>
            </a:r>
            <a:r>
              <a:rPr lang="zh-CN" altLang="zh-CN" b="1" dirty="0" smtClean="0"/>
              <a:t>句</a:t>
            </a:r>
            <a:r>
              <a:rPr lang="en-US" altLang="zh-CN" b="1" dirty="0" smtClean="0"/>
              <a:t>:</a:t>
            </a:r>
            <a:r>
              <a:rPr lang="zh-CN" altLang="zh-CN" b="1" dirty="0" smtClean="0"/>
              <a:t>期</a:t>
            </a:r>
            <a:r>
              <a:rPr lang="zh-CN" altLang="zh-CN" b="1" dirty="0"/>
              <a:t>待对方接受邀</a:t>
            </a:r>
            <a:r>
              <a:rPr lang="zh-CN" altLang="zh-CN" b="1" dirty="0" smtClean="0"/>
              <a:t>请</a:t>
            </a:r>
            <a:endParaRPr lang="zh-CN" altLang="en-US" dirty="0"/>
          </a:p>
        </p:txBody>
      </p:sp>
      <p:sp>
        <p:nvSpPr>
          <p:cNvPr id="3" name="内容占位符 2"/>
          <p:cNvSpPr>
            <a:spLocks noGrp="1"/>
          </p:cNvSpPr>
          <p:nvPr>
            <p:ph idx="1"/>
          </p:nvPr>
        </p:nvSpPr>
        <p:spPr>
          <a:xfrm>
            <a:off x="457200" y="1600200"/>
            <a:ext cx="8686800" cy="4525963"/>
          </a:xfrm>
        </p:spPr>
        <p:txBody>
          <a:bodyPr/>
          <a:lstStyle/>
          <a:p>
            <a:pPr>
              <a:buNone/>
            </a:pPr>
            <a:r>
              <a:rPr lang="en-US" altLang="zh-CN" b="1" dirty="0" smtClean="0"/>
              <a:t>1.</a:t>
            </a:r>
          </a:p>
          <a:p>
            <a:pPr>
              <a:buNone/>
            </a:pPr>
            <a:r>
              <a:rPr lang="en-US" altLang="zh-CN" b="1" dirty="0" smtClean="0"/>
              <a:t>I</a:t>
            </a:r>
            <a:r>
              <a:rPr lang="en-US" altLang="zh-CN" b="1" dirty="0"/>
              <a:t> sincerely hope you could accept </a:t>
            </a:r>
            <a:r>
              <a:rPr lang="en-US" altLang="zh-CN" b="1" dirty="0" smtClean="0"/>
              <a:t>my</a:t>
            </a:r>
            <a:r>
              <a:rPr lang="en-US" altLang="zh-CN" b="1" dirty="0"/>
              <a:t> invitation. Your participation can surely add color to </a:t>
            </a:r>
            <a:r>
              <a:rPr lang="en-US" altLang="zh-CN" b="1" dirty="0">
                <a:solidFill>
                  <a:srgbClr val="FF0000"/>
                </a:solidFill>
              </a:rPr>
              <a:t>our trip</a:t>
            </a:r>
            <a:r>
              <a:rPr lang="en-US" altLang="zh-CN" b="1" dirty="0"/>
              <a:t> and we are all looking forward to your involvement</a:t>
            </a:r>
            <a:r>
              <a:rPr lang="en-US" altLang="zh-CN" b="1" dirty="0" smtClean="0"/>
              <a:t>.</a:t>
            </a:r>
          </a:p>
          <a:p>
            <a:pPr>
              <a:buNone/>
            </a:pPr>
            <a:r>
              <a:rPr lang="en-US" altLang="zh-CN" b="1" dirty="0" smtClean="0"/>
              <a:t>2. We </a:t>
            </a:r>
            <a:r>
              <a:rPr lang="en-US" altLang="zh-CN" b="1" dirty="0"/>
              <a:t>will feel much honored if you could come</a:t>
            </a:r>
            <a:r>
              <a:rPr lang="en-US" altLang="zh-CN" b="1" dirty="0" smtClean="0"/>
              <a:t>.</a:t>
            </a:r>
          </a:p>
          <a:p>
            <a:pPr>
              <a:buNone/>
            </a:pPr>
            <a:r>
              <a:rPr lang="en-US" altLang="zh-CN" b="1" dirty="0" smtClean="0"/>
              <a:t>3. </a:t>
            </a:r>
            <a:r>
              <a:rPr lang="en-US" altLang="zh-CN" b="1" dirty="0"/>
              <a:t>  I would appreciate it if you could accept my </a:t>
            </a:r>
            <a:endParaRPr lang="en-US" altLang="zh-CN" b="1" dirty="0" smtClean="0"/>
          </a:p>
          <a:p>
            <a:pPr>
              <a:buNone/>
            </a:pPr>
            <a:r>
              <a:rPr lang="en-US" altLang="zh-CN" b="1" dirty="0" smtClean="0"/>
              <a:t>invitation</a:t>
            </a:r>
            <a:r>
              <a:rPr lang="en-US" altLang="zh-CN" b="1" dirty="0"/>
              <a:t>. </a:t>
            </a:r>
            <a:endParaRPr lang="zh-CN" altLang="zh-CN" b="1" dirty="0"/>
          </a:p>
          <a:p>
            <a:pPr>
              <a:buNone/>
            </a:pPr>
            <a:endParaRPr lang="zh-CN" altLang="zh-CN" b="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a:t>联</a:t>
            </a:r>
            <a:r>
              <a:rPr lang="zh-CN" altLang="en-US" b="1" dirty="0" smtClean="0"/>
              <a:t>系方式</a:t>
            </a:r>
            <a:endParaRPr lang="zh-CN" altLang="en-US" b="1" dirty="0"/>
          </a:p>
        </p:txBody>
      </p:sp>
      <p:sp>
        <p:nvSpPr>
          <p:cNvPr id="3" name="内容占位符 2"/>
          <p:cNvSpPr>
            <a:spLocks noGrp="1"/>
          </p:cNvSpPr>
          <p:nvPr>
            <p:ph idx="1"/>
          </p:nvPr>
        </p:nvSpPr>
        <p:spPr/>
        <p:txBody>
          <a:bodyPr/>
          <a:lstStyle/>
          <a:p>
            <a:pPr>
              <a:buNone/>
            </a:pPr>
            <a:r>
              <a:rPr lang="en-US" altLang="zh-CN" b="1" dirty="0"/>
              <a:t>Will you be available during that time? Please contact me at 1234567 at your earliest convenience.</a:t>
            </a:r>
            <a:endParaRPr lang="zh-CN" altLang="zh-CN" b="1" dirty="0"/>
          </a:p>
          <a:p>
            <a:endParaRPr lang="zh-CN" altLang="en-US"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0" y="0"/>
            <a:ext cx="9144000" cy="6858000"/>
          </a:xfrm>
        </p:spPr>
        <p:txBody>
          <a:bodyPr>
            <a:normAutofit/>
          </a:bodyPr>
          <a:lstStyle/>
          <a:p>
            <a:pPr>
              <a:buNone/>
            </a:pPr>
            <a:r>
              <a:rPr lang="zh-CN" altLang="zh-CN" b="1" dirty="0"/>
              <a:t>（</a:t>
            </a:r>
            <a:r>
              <a:rPr lang="en-US" altLang="zh-CN" b="1" dirty="0"/>
              <a:t>2010</a:t>
            </a:r>
            <a:r>
              <a:rPr lang="zh-CN" altLang="zh-CN" b="1" dirty="0"/>
              <a:t>全国）假如你是育才中学学生会主席李华，你校将举办一次英语演讲比赛，希望附近某大学外籍教师</a:t>
            </a:r>
            <a:r>
              <a:rPr lang="en-US" altLang="zh-CN" b="1" dirty="0"/>
              <a:t>Smith </a:t>
            </a:r>
            <a:r>
              <a:rPr lang="zh-CN" altLang="zh-CN" b="1" dirty="0"/>
              <a:t>女士来做评委。请参照以下比赛通知给她写一封信。</a:t>
            </a:r>
            <a:r>
              <a:rPr lang="en-US" altLang="zh-CN" b="1" dirty="0"/>
              <a:t>                           </a:t>
            </a:r>
            <a:endParaRPr lang="en-US" altLang="zh-CN" b="1" dirty="0" smtClean="0"/>
          </a:p>
          <a:p>
            <a:pPr algn="ctr">
              <a:buNone/>
            </a:pPr>
            <a:r>
              <a:rPr lang="en-US" altLang="zh-CN" b="1" dirty="0"/>
              <a:t> </a:t>
            </a:r>
            <a:r>
              <a:rPr lang="zh-CN" altLang="zh-CN" b="1" dirty="0"/>
              <a:t>英语演讲比赛</a:t>
            </a:r>
            <a:r>
              <a:rPr lang="en-US" altLang="zh-CN" b="1" dirty="0"/>
              <a:t>                 </a:t>
            </a:r>
            <a:endParaRPr lang="en-US" altLang="zh-CN" b="1" dirty="0" smtClean="0"/>
          </a:p>
          <a:p>
            <a:pPr>
              <a:buNone/>
            </a:pPr>
            <a:r>
              <a:rPr lang="en-US" altLang="zh-CN" b="1" dirty="0"/>
              <a:t> </a:t>
            </a:r>
            <a:r>
              <a:rPr lang="en-US" altLang="zh-CN" b="1" dirty="0" smtClean="0"/>
              <a:t>       </a:t>
            </a:r>
            <a:r>
              <a:rPr lang="zh-CN" altLang="zh-CN" b="1" dirty="0" smtClean="0"/>
              <a:t>主</a:t>
            </a:r>
            <a:r>
              <a:rPr lang="zh-CN" altLang="zh-CN" b="1" dirty="0"/>
              <a:t>题：人与自然</a:t>
            </a:r>
            <a:r>
              <a:rPr lang="en-US" altLang="zh-CN" b="1" dirty="0"/>
              <a:t> </a:t>
            </a:r>
            <a:endParaRPr lang="zh-CN" altLang="zh-CN" dirty="0"/>
          </a:p>
          <a:p>
            <a:pPr>
              <a:buNone/>
            </a:pPr>
            <a:r>
              <a:rPr lang="en-US" altLang="zh-CN" b="1" dirty="0"/>
              <a:t>         </a:t>
            </a:r>
            <a:r>
              <a:rPr lang="zh-CN" altLang="zh-CN" b="1" dirty="0"/>
              <a:t>时间：</a:t>
            </a:r>
            <a:r>
              <a:rPr lang="en-US" altLang="zh-CN" b="1" dirty="0"/>
              <a:t>6</a:t>
            </a:r>
            <a:r>
              <a:rPr lang="zh-CN" altLang="zh-CN" b="1" dirty="0"/>
              <a:t>月</a:t>
            </a:r>
            <a:r>
              <a:rPr lang="en-US" altLang="zh-CN" b="1" dirty="0"/>
              <a:t>15</a:t>
            </a:r>
            <a:r>
              <a:rPr lang="zh-CN" altLang="zh-CN" b="1" dirty="0"/>
              <a:t>日下午</a:t>
            </a:r>
            <a:r>
              <a:rPr lang="en-US" altLang="zh-CN" b="1" dirty="0"/>
              <a:t>2</a:t>
            </a:r>
            <a:r>
              <a:rPr lang="zh-CN" altLang="zh-CN" b="1" dirty="0"/>
              <a:t>：</a:t>
            </a:r>
            <a:r>
              <a:rPr lang="en-US" altLang="zh-CN" b="1" dirty="0"/>
              <a:t>00-5</a:t>
            </a:r>
            <a:r>
              <a:rPr lang="zh-CN" altLang="zh-CN" b="1" dirty="0"/>
              <a:t>：</a:t>
            </a:r>
            <a:r>
              <a:rPr lang="en-US" altLang="zh-CN" b="1" dirty="0"/>
              <a:t>00                 </a:t>
            </a:r>
            <a:endParaRPr lang="en-US" altLang="zh-CN" b="1" dirty="0" smtClean="0"/>
          </a:p>
          <a:p>
            <a:pPr>
              <a:buNone/>
            </a:pPr>
            <a:r>
              <a:rPr lang="en-US" altLang="zh-CN" b="1" dirty="0" smtClean="0"/>
              <a:t>         </a:t>
            </a:r>
            <a:r>
              <a:rPr lang="zh-CN" altLang="zh-CN" b="1" dirty="0" smtClean="0"/>
              <a:t>地</a:t>
            </a:r>
            <a:r>
              <a:rPr lang="zh-CN" altLang="zh-CN" b="1" dirty="0"/>
              <a:t>点：</a:t>
            </a:r>
            <a:r>
              <a:rPr lang="en-US" altLang="zh-CN" b="1" dirty="0"/>
              <a:t>501</a:t>
            </a:r>
            <a:r>
              <a:rPr lang="zh-CN" altLang="zh-CN" b="1" dirty="0"/>
              <a:t>教室</a:t>
            </a:r>
            <a:r>
              <a:rPr lang="en-US" altLang="zh-CN" b="1" dirty="0"/>
              <a:t>                 </a:t>
            </a:r>
            <a:endParaRPr lang="en-US" altLang="zh-CN" b="1" dirty="0" smtClean="0"/>
          </a:p>
          <a:p>
            <a:pPr>
              <a:buNone/>
            </a:pPr>
            <a:r>
              <a:rPr lang="en-US" altLang="zh-CN" b="1" dirty="0"/>
              <a:t> </a:t>
            </a:r>
            <a:r>
              <a:rPr lang="en-US" altLang="zh-CN" b="1" dirty="0" smtClean="0"/>
              <a:t>        </a:t>
            </a:r>
            <a:r>
              <a:rPr lang="zh-CN" altLang="zh-CN" b="1" dirty="0" smtClean="0"/>
              <a:t>参</a:t>
            </a:r>
            <a:r>
              <a:rPr lang="zh-CN" altLang="zh-CN" b="1" dirty="0"/>
              <a:t>赛选手：</a:t>
            </a:r>
            <a:r>
              <a:rPr lang="en-US" altLang="zh-CN" b="1" dirty="0"/>
              <a:t>10</a:t>
            </a:r>
            <a:r>
              <a:rPr lang="zh-CN" altLang="zh-CN" b="1" dirty="0"/>
              <a:t>名学生</a:t>
            </a:r>
            <a:r>
              <a:rPr lang="en-US" altLang="zh-CN" b="1" dirty="0"/>
              <a:t> </a:t>
            </a:r>
            <a:endParaRPr lang="en-US" altLang="zh-CN" dirty="0" smtClean="0"/>
          </a:p>
          <a:p>
            <a:pPr>
              <a:buNone/>
            </a:pPr>
            <a:r>
              <a:rPr lang="en-US" altLang="zh-CN" b="1" dirty="0"/>
              <a:t> </a:t>
            </a:r>
            <a:r>
              <a:rPr lang="en-US" altLang="zh-CN" b="1" dirty="0" smtClean="0"/>
              <a:t>        </a:t>
            </a:r>
            <a:r>
              <a:rPr lang="zh-CN" altLang="zh-CN" b="1" dirty="0" smtClean="0"/>
              <a:t>联</a:t>
            </a:r>
            <a:r>
              <a:rPr lang="zh-CN" altLang="zh-CN" b="1" dirty="0"/>
              <a:t>系人：李华（电话：</a:t>
            </a:r>
            <a:r>
              <a:rPr lang="en-US" altLang="zh-CN" b="1" dirty="0"/>
              <a:t>44876655</a:t>
            </a:r>
            <a:r>
              <a:rPr lang="zh-CN" altLang="zh-CN" b="1" dirty="0"/>
              <a:t>）</a:t>
            </a:r>
            <a:r>
              <a:rPr lang="en-US" altLang="zh-CN" b="1" dirty="0"/>
              <a:t> </a:t>
            </a:r>
            <a:endParaRPr lang="zh-CN" altLang="zh-CN" dirty="0"/>
          </a:p>
          <a:p>
            <a:endParaRPr lang="zh-CN"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TotalTime>
  <Words>723</Words>
  <Application>Microsoft Office PowerPoint</Application>
  <PresentationFormat>全屏显示(4:3)</PresentationFormat>
  <Paragraphs>106</Paragraphs>
  <Slides>16</Slides>
  <Notes>0</Notes>
  <HiddenSlides>0</HiddenSlides>
  <MMClips>0</MMClips>
  <ScaleCrop>false</ScaleCrop>
  <HeadingPairs>
    <vt:vector size="4" baseType="variant">
      <vt:variant>
        <vt:lpstr>主题</vt:lpstr>
      </vt:variant>
      <vt:variant>
        <vt:i4>1</vt:i4>
      </vt:variant>
      <vt:variant>
        <vt:lpstr>幻灯片标题</vt:lpstr>
      </vt:variant>
      <vt:variant>
        <vt:i4>16</vt:i4>
      </vt:variant>
    </vt:vector>
  </HeadingPairs>
  <TitlesOfParts>
    <vt:vector size="17" baseType="lpstr">
      <vt:lpstr>Office 主题</vt:lpstr>
      <vt:lpstr>作文训练一   邀请信+活动安排</vt:lpstr>
      <vt:lpstr>信件格式</vt:lpstr>
      <vt:lpstr>篇首句：介绍自己，简要说明活动，并邀请对方</vt:lpstr>
      <vt:lpstr>幻灯片 4</vt:lpstr>
      <vt:lpstr>篇中句:介绍活动具体内容</vt:lpstr>
      <vt:lpstr>注意事项</vt:lpstr>
      <vt:lpstr>篇尾句:期待对方接受邀请</vt:lpstr>
      <vt:lpstr>联系方式</vt:lpstr>
      <vt:lpstr>幻灯片 9</vt:lpstr>
      <vt:lpstr>幻灯片 10</vt:lpstr>
      <vt:lpstr>幻灯片 11</vt:lpstr>
      <vt:lpstr>幻灯片 12</vt:lpstr>
      <vt:lpstr>幻灯片 13</vt:lpstr>
      <vt:lpstr>幻灯片 14</vt:lpstr>
      <vt:lpstr>幻灯片 15</vt:lpstr>
      <vt:lpstr>幻灯片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作文训练一   邀请信+活动安排</dc:title>
  <dc:creator>Administrator</dc:creator>
  <cp:lastModifiedBy>Administrator</cp:lastModifiedBy>
  <cp:revision>12</cp:revision>
  <dcterms:created xsi:type="dcterms:W3CDTF">2017-09-06T11:18:49Z</dcterms:created>
  <dcterms:modified xsi:type="dcterms:W3CDTF">2017-09-06T12:39:55Z</dcterms:modified>
</cp:coreProperties>
</file>